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DM Sans" panose="020B0604020202020204" charset="0"/>
      <p:regular r:id="rId24"/>
    </p:embeddedFont>
    <p:embeddedFont>
      <p:font typeface="DM Sans Bold" panose="020B0604020202020204" charset="0"/>
      <p:regular r:id="rId25"/>
    </p:embeddedFont>
    <p:embeddedFont>
      <p:font typeface="DM Sans Bold Italics" panose="020B0604020202020204" charset="0"/>
      <p:regular r:id="rId26"/>
    </p:embeddedFont>
    <p:embeddedFont>
      <p:font typeface="Open Sauce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**1.1.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Latar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Belakang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 California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dipengaruhi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oleh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faktor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kompleks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lokasi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ukuran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kondisi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pasar,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karakteristik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lingkungan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sekitar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Beberapa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faktor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memengaruhi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lain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populasi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tangga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total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ruangan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kamar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kedekatan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pantai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usia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bangunan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serta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pendapatan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penduduk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setempat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Faktor-faktor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saling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berinteraksi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menentukan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pasar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 wilayah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tersebut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**1.2.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Permasalahan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dihadapi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bagaimana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berdasarkan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faktor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mempengaruhinya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ukuran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lokasi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pendapatan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penduduk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kedekatan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fasilitas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umum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pantai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sangat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penting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membantu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pelaku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bisnis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menetapkan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jual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tepat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menghindari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kerugian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akibat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penetapan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**1.3.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Tujuan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Tujuan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menurunkan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mengurangi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**MAPE**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memanfaatkan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lokasi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ukuran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pendapatan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median**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dan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tangga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meningkatkan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membantu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pengembang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menetapkan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jual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relevan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kondisi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pasar.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800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**1.4.Stakeholder yang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Terlibat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oleh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pihak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terlibat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industri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lain:</a:t>
            </a:r>
          </a:p>
          <a:p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Pengembang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dan investor real estate**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Mereka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memanfaatkan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wilayah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berdasarkan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faktor-faktor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lokasi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ukuran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pendapatan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tangga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Agen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real estate**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Mereka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menetapkan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Pemerintah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pembuat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kebijakan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Mereka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merencanakan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pembangunan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infrastruktur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berdampak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**Calon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pembeli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Calon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pembeli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memanfaatkan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mendapatkan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gambaran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jelas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tentang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wajar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anggaran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mereka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kawasan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kali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permintaan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memperkirakan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terutama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ketika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perubahan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**di pasar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misalnya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perubahan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demografis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infrastruktur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**1.5. Metric Evaluation**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dievaluasi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beberapa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memastikan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kualitas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prioritas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pada RMSE**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**RMSE (Root Mean Squared Error)**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RMSE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sangat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berguna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kuadrat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aktual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memiliki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prioritas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tertinggi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karena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penalti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penting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konteks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di mana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sangat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mempengaruhi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keputusan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investasi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**MAE (Mean Absolute Error)**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MAE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absolut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aktual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tanpa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bobot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gambaran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sederhana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konsisten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tentang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meskipun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kurang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sensitif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perbedaan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**MAPE (Mean Absolute Percentage Error)**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MAPE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persentase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gambaran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seberapa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konteks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relatif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aktual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membantu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melihat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kinerja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skala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persentase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meskipun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sensitif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nilai-nilai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kecil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Prioritas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Penggunaan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memprioritaskan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**RMSE**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karena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pentingnya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meminimalkan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Pengurangan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RMSE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memastikan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akurat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tetapi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menghindari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mengarah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keputusan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investasi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merugikan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569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Berikut versi yang lebih singkat: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### **Tuning Hyperparameter pada XGBoost**</a:t>
            </a:r>
          </a:p>
          <a:p>
            <a:endParaRPr lang="en-US"/>
          </a:p>
          <a:p>
            <a:r>
              <a:rPr lang="en-US"/>
              <a:t>1. **max_depth**  </a:t>
            </a:r>
          </a:p>
          <a:p>
            <a:r>
              <a:rPr lang="en-US"/>
              <a:t>   - Kedalaman pohon, mempengaruhi kompleksitas model; risiko **overfitting** jika terlalu dalam.</a:t>
            </a:r>
          </a:p>
          <a:p>
            <a:endParaRPr lang="en-US"/>
          </a:p>
          <a:p>
            <a:r>
              <a:rPr lang="en-US"/>
              <a:t>2. **learning_rate**  </a:t>
            </a:r>
          </a:p>
          <a:p>
            <a:r>
              <a:rPr lang="en-US"/>
              <a:t>   - Mengatur ukuran langkah pembelajaran; lebih kecil memperlambat, lebih besar mempercepat.</a:t>
            </a:r>
          </a:p>
          <a:p>
            <a:endParaRPr lang="en-US"/>
          </a:p>
          <a:p>
            <a:r>
              <a:rPr lang="en-US"/>
              <a:t>3. **n_estimators**  </a:t>
            </a:r>
          </a:p>
          <a:p>
            <a:r>
              <a:rPr lang="en-US"/>
              <a:t>   - Jumlah pohon, lebih banyak pohon meningkatkan akurasi, tapi bisa **overfit**.</a:t>
            </a:r>
          </a:p>
          <a:p>
            <a:endParaRPr lang="en-US"/>
          </a:p>
          <a:p>
            <a:r>
              <a:rPr lang="en-US"/>
              <a:t>4. **subsample**  </a:t>
            </a:r>
          </a:p>
          <a:p>
            <a:r>
              <a:rPr lang="en-US"/>
              <a:t>   - Proporsi data yang digunakan; mengurangi **overfitting**.</a:t>
            </a:r>
          </a:p>
          <a:p>
            <a:endParaRPr lang="en-US"/>
          </a:p>
          <a:p>
            <a:r>
              <a:rPr lang="en-US"/>
              <a:t>5. **gamma**  </a:t>
            </a:r>
          </a:p>
          <a:p>
            <a:r>
              <a:rPr lang="en-US"/>
              <a:t>   - Menentukan apakah pembagian pohon dilakukan; mencegah kompleksitas berlebihan.</a:t>
            </a:r>
          </a:p>
          <a:p>
            <a:endParaRPr lang="en-US"/>
          </a:p>
          <a:p>
            <a:r>
              <a:rPr lang="en-US"/>
              <a:t>6. **colsample_bytree**  </a:t>
            </a:r>
          </a:p>
          <a:p>
            <a:r>
              <a:rPr lang="en-US"/>
              <a:t>   - Proporsi fitur yang digunakan; meningkatkan efisiensi dan mengurangi **overfitting**.</a:t>
            </a:r>
          </a:p>
          <a:p>
            <a:endParaRPr lang="en-US"/>
          </a:p>
          <a:p>
            <a:r>
              <a:rPr lang="en-US"/>
              <a:t>7. **reg_alpha**  </a:t>
            </a:r>
          </a:p>
          <a:p>
            <a:r>
              <a:rPr lang="en-US"/>
              <a:t>   - Penalti L1 pada bobot fitur; mengurangi **overfitting** dengan selektivitas fitur.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Semoga lebih ringkas dan sesuai!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##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**6.1 KESIMPULAN**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### 6.1.1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**METRIC EVALUATION PADA MODEL XGBOOST**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algoritma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Xgboost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**Step 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Kedua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didapatkan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sebuah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machine learning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terbaik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 California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metric evaluation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berikut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**RMSE (35,615.92)**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Interpretasi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RMSE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kuadrat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(USD). Nilai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**35,615.92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menunjukkan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rata-rata, model salah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sekitar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**35,615.92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**Real Case**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Jika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sebenarnya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300,000 USD,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memperkirakan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sekitar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**264,384.08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(300,000 - 35,615.92)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**335,615.92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+ 35,615.92).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berpengaruh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keputusan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pembelian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penjualan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**MAE (24,269.22)**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Interpretasi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MAE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mutlak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aktual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tanpa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memperhatikan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tinggi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 Nilai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**24,269.22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menunjukkan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secara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rata-rata,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**Real Case**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300,000 USD,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sekitar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**275,730.78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(300,000 - 24,269.22)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**324,269.22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+ 24,269.22).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menunjukkan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seberapa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variasi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terjadi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berdampak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keakuratan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penetapan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tawar-menawar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properti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**MAPE (14.41%)**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Interpretasi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MAPE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mengukur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persentase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sebenarnya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Nilai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**14.41%**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berarti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sekitar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**43,230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(14.41% x 300,000 USD).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**Real Case**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Jika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sebenarnya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300,000 USD,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prediksi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berada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kisaran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**256,770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(300,000 - 43,230)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**343,230 USD**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(300,000 + 43,230).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Kesalahan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gambaran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tentang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seberapa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besar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deviasi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relatif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sesungguhnya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yang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relevan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pengambilan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keputusan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oleh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pembeli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penjual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220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7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7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6.sv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7.jpeg"/><Relationship Id="rId10" Type="http://schemas.openxmlformats.org/officeDocument/2006/relationships/image" Target="../media/image36.svg"/><Relationship Id="rId4" Type="http://schemas.openxmlformats.org/officeDocument/2006/relationships/image" Target="../media/image6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svg"/><Relationship Id="rId2" Type="http://schemas.openxmlformats.org/officeDocument/2006/relationships/image" Target="../media/image7.jpe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6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7.jpe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.sv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5982" y="-568066"/>
            <a:ext cx="15048738" cy="11423133"/>
            <a:chOff x="0" y="0"/>
            <a:chExt cx="880816" cy="6686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816" cy="668606"/>
            </a:xfrm>
            <a:custGeom>
              <a:avLst/>
              <a:gdLst/>
              <a:ahLst/>
              <a:cxnLst/>
              <a:rect l="l" t="t" r="r" b="b"/>
              <a:pathLst>
                <a:path w="880816" h="668606">
                  <a:moveTo>
                    <a:pt x="203200" y="0"/>
                  </a:moveTo>
                  <a:lnTo>
                    <a:pt x="880816" y="0"/>
                  </a:lnTo>
                  <a:lnTo>
                    <a:pt x="677616" y="668606"/>
                  </a:lnTo>
                  <a:lnTo>
                    <a:pt x="0" y="668606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6912" r="-6912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082684" y="1473524"/>
            <a:ext cx="3920665" cy="39206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3260" r="-23260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47725" y="6639018"/>
            <a:ext cx="5190658" cy="141123"/>
            <a:chOff x="0" y="0"/>
            <a:chExt cx="1709636" cy="464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9636" cy="46481"/>
            </a:xfrm>
            <a:custGeom>
              <a:avLst/>
              <a:gdLst/>
              <a:ahLst/>
              <a:cxnLst/>
              <a:rect l="l" t="t" r="r" b="b"/>
              <a:pathLst>
                <a:path w="1709636" h="46481">
                  <a:moveTo>
                    <a:pt x="0" y="0"/>
                  </a:moveTo>
                  <a:lnTo>
                    <a:pt x="1709636" y="0"/>
                  </a:lnTo>
                  <a:lnTo>
                    <a:pt x="1709636" y="46481"/>
                  </a:lnTo>
                  <a:lnTo>
                    <a:pt x="0" y="46481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09636" cy="46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3457" y="1410486"/>
            <a:ext cx="7053984" cy="495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 b="1" spc="-263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CALIFORNIA</a:t>
            </a:r>
          </a:p>
          <a:p>
            <a:pPr algn="l">
              <a:lnSpc>
                <a:spcPts val="9679"/>
              </a:lnSpc>
            </a:pPr>
            <a:r>
              <a:rPr lang="en-US" sz="8799" b="1" spc="-263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HOUSE PRICE</a:t>
            </a:r>
          </a:p>
          <a:p>
            <a:pPr marL="0" lvl="0" indent="0" algn="l">
              <a:lnSpc>
                <a:spcPts val="9679"/>
              </a:lnSpc>
            </a:pPr>
            <a:r>
              <a:rPr lang="en-US" sz="8799" b="1" spc="-263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21385" y="510121"/>
            <a:ext cx="997462" cy="611172"/>
          </a:xfrm>
          <a:custGeom>
            <a:avLst/>
            <a:gdLst/>
            <a:ahLst/>
            <a:cxnLst/>
            <a:rect l="l" t="t" r="r" b="b"/>
            <a:pathLst>
              <a:path w="997462" h="611172">
                <a:moveTo>
                  <a:pt x="0" y="0"/>
                </a:moveTo>
                <a:lnTo>
                  <a:pt x="997463" y="0"/>
                </a:lnTo>
                <a:lnTo>
                  <a:pt x="997463" y="611172"/>
                </a:lnTo>
                <a:lnTo>
                  <a:pt x="0" y="611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-132920" y="-13308"/>
            <a:ext cx="638191" cy="1685048"/>
          </a:xfrm>
          <a:custGeom>
            <a:avLst/>
            <a:gdLst/>
            <a:ahLst/>
            <a:cxnLst/>
            <a:rect l="l" t="t" r="r" b="b"/>
            <a:pathLst>
              <a:path w="638191" h="1685048">
                <a:moveTo>
                  <a:pt x="0" y="0"/>
                </a:moveTo>
                <a:lnTo>
                  <a:pt x="638191" y="0"/>
                </a:lnTo>
                <a:lnTo>
                  <a:pt x="638191" y="1685049"/>
                </a:lnTo>
                <a:lnTo>
                  <a:pt x="0" y="1685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7056366"/>
            <a:ext cx="68087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799" b="1" i="1">
                <a:solidFill>
                  <a:srgbClr val="E7AF53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Menggunakan XGBoost Regressor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7258169" y="5987225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47192" y="-419100"/>
            <a:ext cx="5483708" cy="11125200"/>
            <a:chOff x="0" y="0"/>
            <a:chExt cx="849570" cy="1723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9570" cy="1723585"/>
            </a:xfrm>
            <a:custGeom>
              <a:avLst/>
              <a:gdLst/>
              <a:ahLst/>
              <a:cxnLst/>
              <a:rect l="l" t="t" r="r" b="b"/>
              <a:pathLst>
                <a:path w="849570" h="1723585">
                  <a:moveTo>
                    <a:pt x="0" y="0"/>
                  </a:moveTo>
                  <a:lnTo>
                    <a:pt x="849570" y="0"/>
                  </a:lnTo>
                  <a:lnTo>
                    <a:pt x="849570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3"/>
              <a:stretch>
                <a:fillRect l="-181034" t="-4574" r="-37103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>
            <a:off x="4294525" y="1657827"/>
            <a:ext cx="2580856" cy="1083959"/>
          </a:xfrm>
          <a:custGeom>
            <a:avLst/>
            <a:gdLst/>
            <a:ahLst/>
            <a:cxnLst/>
            <a:rect l="l" t="t" r="r" b="b"/>
            <a:pathLst>
              <a:path w="2580856" h="1083959">
                <a:moveTo>
                  <a:pt x="0" y="0"/>
                </a:moveTo>
                <a:lnTo>
                  <a:pt x="2580856" y="0"/>
                </a:lnTo>
                <a:lnTo>
                  <a:pt x="2580856" y="1083960"/>
                </a:lnTo>
                <a:lnTo>
                  <a:pt x="0" y="1083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875381" y="2584638"/>
            <a:ext cx="2086467" cy="970207"/>
          </a:xfrm>
          <a:custGeom>
            <a:avLst/>
            <a:gdLst/>
            <a:ahLst/>
            <a:cxnLst/>
            <a:rect l="l" t="t" r="r" b="b"/>
            <a:pathLst>
              <a:path w="2086467" h="970207">
                <a:moveTo>
                  <a:pt x="0" y="0"/>
                </a:moveTo>
                <a:lnTo>
                  <a:pt x="2086467" y="0"/>
                </a:lnTo>
                <a:lnTo>
                  <a:pt x="2086467" y="970207"/>
                </a:lnTo>
                <a:lnTo>
                  <a:pt x="0" y="970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526" y="2646937"/>
            <a:ext cx="2568915" cy="3784479"/>
          </a:xfrm>
          <a:custGeom>
            <a:avLst/>
            <a:gdLst/>
            <a:ahLst/>
            <a:cxnLst/>
            <a:rect l="l" t="t" r="r" b="b"/>
            <a:pathLst>
              <a:path w="2568915" h="3784479">
                <a:moveTo>
                  <a:pt x="0" y="0"/>
                </a:moveTo>
                <a:lnTo>
                  <a:pt x="2568915" y="0"/>
                </a:lnTo>
                <a:lnTo>
                  <a:pt x="2568915" y="3784479"/>
                </a:lnTo>
                <a:lnTo>
                  <a:pt x="0" y="378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959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5400000">
            <a:off x="1466993" y="4123339"/>
            <a:ext cx="4978719" cy="47696"/>
            <a:chOff x="0" y="0"/>
            <a:chExt cx="1639830" cy="1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9830" cy="15709"/>
            </a:xfrm>
            <a:custGeom>
              <a:avLst/>
              <a:gdLst/>
              <a:ahLst/>
              <a:cxnLst/>
              <a:rect l="l" t="t" r="r" b="b"/>
              <a:pathLst>
                <a:path w="1639830" h="15709">
                  <a:moveTo>
                    <a:pt x="0" y="0"/>
                  </a:moveTo>
                  <a:lnTo>
                    <a:pt x="1639830" y="0"/>
                  </a:lnTo>
                  <a:lnTo>
                    <a:pt x="1639830" y="15709"/>
                  </a:lnTo>
                  <a:lnTo>
                    <a:pt x="0" y="157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639830" cy="15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98019" y="6876175"/>
            <a:ext cx="5821247" cy="3410825"/>
          </a:xfrm>
          <a:custGeom>
            <a:avLst/>
            <a:gdLst/>
            <a:ahLst/>
            <a:cxnLst/>
            <a:rect l="l" t="t" r="r" b="b"/>
            <a:pathLst>
              <a:path w="5821247" h="3410825">
                <a:moveTo>
                  <a:pt x="0" y="0"/>
                </a:moveTo>
                <a:lnTo>
                  <a:pt x="5821247" y="0"/>
                </a:lnTo>
                <a:lnTo>
                  <a:pt x="5821247" y="3410825"/>
                </a:lnTo>
                <a:lnTo>
                  <a:pt x="0" y="3410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31046" y="4431711"/>
            <a:ext cx="6616145" cy="5855289"/>
          </a:xfrm>
          <a:custGeom>
            <a:avLst/>
            <a:gdLst/>
            <a:ahLst/>
            <a:cxnLst/>
            <a:rect l="l" t="t" r="r" b="b"/>
            <a:pathLst>
              <a:path w="6616145" h="5855289">
                <a:moveTo>
                  <a:pt x="0" y="0"/>
                </a:moveTo>
                <a:lnTo>
                  <a:pt x="6616146" y="0"/>
                </a:lnTo>
                <a:lnTo>
                  <a:pt x="6616146" y="5855289"/>
                </a:lnTo>
                <a:lnTo>
                  <a:pt x="0" y="585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0" y="204539"/>
            <a:ext cx="1265510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HYPERPARAMETER TUNING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28243" y="2442406"/>
            <a:ext cx="2318618" cy="62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70"/>
              </a:lnSpc>
            </a:pPr>
            <a:r>
              <a:rPr lang="en-US" sz="2245" b="1" spc="-67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 REGRESSOR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11389" y="3114588"/>
            <a:ext cx="19523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BEFORE TUNING: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$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36824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$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24958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14.78 %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38812" y="1952534"/>
            <a:ext cx="3057023" cy="257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AFTER TUNING:</a:t>
            </a:r>
          </a:p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$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35615</a:t>
            </a:r>
          </a:p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$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24269</a:t>
            </a:r>
          </a:p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14.41 %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endParaRPr lang="en-US" sz="3423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4572" y="2302242"/>
            <a:ext cx="2811682" cy="474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2"/>
              </a:lnSpc>
            </a:pPr>
            <a:endParaRPr/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max_depth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learning_rate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n_estimators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subsample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gamma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colsample_bytree</a:t>
            </a:r>
          </a:p>
          <a:p>
            <a:pPr marL="385492" lvl="1" indent="-192746" algn="l">
              <a:lnSpc>
                <a:spcPts val="4463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reg_alpha</a:t>
            </a:r>
          </a:p>
          <a:p>
            <a:pPr algn="l">
              <a:lnSpc>
                <a:spcPts val="2142"/>
              </a:lnSpc>
            </a:pPr>
            <a:endParaRPr lang="en-US" sz="1785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142"/>
              </a:lnSpc>
              <a:spcBef>
                <a:spcPct val="0"/>
              </a:spcBef>
            </a:pPr>
            <a:endParaRPr lang="en-US" sz="1785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2350" y="1747368"/>
            <a:ext cx="2519267" cy="110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448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Tuning</a:t>
            </a:r>
          </a:p>
          <a:p>
            <a:pPr algn="ctr">
              <a:lnSpc>
                <a:spcPts val="2938"/>
              </a:lnSpc>
            </a:pPr>
            <a:r>
              <a:rPr lang="en-US" sz="2448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Hyperparameter</a:t>
            </a:r>
          </a:p>
          <a:p>
            <a:pPr algn="ctr">
              <a:lnSpc>
                <a:spcPts val="2938"/>
              </a:lnSpc>
              <a:spcBef>
                <a:spcPct val="0"/>
              </a:spcBef>
            </a:pPr>
            <a:endParaRPr lang="en-US" sz="2448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515" y="-411145"/>
            <a:ext cx="18842581" cy="5122218"/>
            <a:chOff x="0" y="0"/>
            <a:chExt cx="2961140" cy="804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140" cy="804964"/>
            </a:xfrm>
            <a:custGeom>
              <a:avLst/>
              <a:gdLst/>
              <a:ahLst/>
              <a:cxnLst/>
              <a:rect l="l" t="t" r="r" b="b"/>
              <a:pathLst>
                <a:path w="2961140" h="804964">
                  <a:moveTo>
                    <a:pt x="0" y="0"/>
                  </a:moveTo>
                  <a:lnTo>
                    <a:pt x="2961140" y="0"/>
                  </a:lnTo>
                  <a:lnTo>
                    <a:pt x="2961140" y="804964"/>
                  </a:lnTo>
                  <a:lnTo>
                    <a:pt x="0" y="804964"/>
                  </a:lnTo>
                  <a:close/>
                </a:path>
              </a:pathLst>
            </a:custGeom>
            <a:blipFill>
              <a:blip r:embed="rId3"/>
              <a:stretch>
                <a:fillRect l="-82620" t="-183797" b="-164199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434720" y="4711073"/>
            <a:ext cx="1584620" cy="1012893"/>
            <a:chOff x="0" y="0"/>
            <a:chExt cx="417348" cy="2667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7348" cy="266770"/>
            </a:xfrm>
            <a:custGeom>
              <a:avLst/>
              <a:gdLst/>
              <a:ahLst/>
              <a:cxnLst/>
              <a:rect l="l" t="t" r="r" b="b"/>
              <a:pathLst>
                <a:path w="417348" h="266770">
                  <a:moveTo>
                    <a:pt x="203200" y="0"/>
                  </a:moveTo>
                  <a:lnTo>
                    <a:pt x="417348" y="0"/>
                  </a:lnTo>
                  <a:lnTo>
                    <a:pt x="214148" y="266770"/>
                  </a:lnTo>
                  <a:lnTo>
                    <a:pt x="0" y="2667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0"/>
              <a:ext cx="214148" cy="266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27030" y="4711073"/>
            <a:ext cx="6722125" cy="3869576"/>
            <a:chOff x="0" y="0"/>
            <a:chExt cx="1770436" cy="1019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0436" cy="1019148"/>
            </a:xfrm>
            <a:custGeom>
              <a:avLst/>
              <a:gdLst/>
              <a:ahLst/>
              <a:cxnLst/>
              <a:rect l="l" t="t" r="r" b="b"/>
              <a:pathLst>
                <a:path w="1770436" h="1019148">
                  <a:moveTo>
                    <a:pt x="0" y="0"/>
                  </a:moveTo>
                  <a:lnTo>
                    <a:pt x="1770436" y="0"/>
                  </a:lnTo>
                  <a:lnTo>
                    <a:pt x="1770436" y="1019148"/>
                  </a:lnTo>
                  <a:lnTo>
                    <a:pt x="0" y="1019148"/>
                  </a:lnTo>
                  <a:close/>
                </a:path>
              </a:pathLst>
            </a:custGeom>
            <a:solidFill>
              <a:srgbClr val="353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770436" cy="1019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423530" y="4732623"/>
            <a:ext cx="3465051" cy="1455321"/>
          </a:xfrm>
          <a:custGeom>
            <a:avLst/>
            <a:gdLst/>
            <a:ahLst/>
            <a:cxnLst/>
            <a:rect l="l" t="t" r="r" b="b"/>
            <a:pathLst>
              <a:path w="3465051" h="1455321">
                <a:moveTo>
                  <a:pt x="0" y="0"/>
                </a:moveTo>
                <a:lnTo>
                  <a:pt x="3465051" y="0"/>
                </a:lnTo>
                <a:lnTo>
                  <a:pt x="3465051" y="1455321"/>
                </a:lnTo>
                <a:lnTo>
                  <a:pt x="0" y="1455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3339107"/>
            <a:ext cx="4886154" cy="1172301"/>
            <a:chOff x="0" y="0"/>
            <a:chExt cx="1286888" cy="3087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6888" cy="308754"/>
            </a:xfrm>
            <a:custGeom>
              <a:avLst/>
              <a:gdLst/>
              <a:ahLst/>
              <a:cxnLst/>
              <a:rect l="l" t="t" r="r" b="b"/>
              <a:pathLst>
                <a:path w="1286888" h="308754">
                  <a:moveTo>
                    <a:pt x="0" y="0"/>
                  </a:moveTo>
                  <a:lnTo>
                    <a:pt x="1286888" y="0"/>
                  </a:lnTo>
                  <a:lnTo>
                    <a:pt x="1286888" y="308754"/>
                  </a:lnTo>
                  <a:lnTo>
                    <a:pt x="0" y="308754"/>
                  </a:lnTo>
                  <a:close/>
                </a:path>
              </a:pathLst>
            </a:custGeom>
            <a:solidFill>
              <a:srgbClr val="1A215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86888" cy="308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404" y="3435718"/>
            <a:ext cx="5729251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70"/>
              </a:lnSpc>
            </a:pPr>
            <a:r>
              <a:rPr lang="en-US" sz="6700" b="1" spc="-20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3042" y="5995305"/>
            <a:ext cx="2318618" cy="62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70"/>
              </a:lnSpc>
            </a:pPr>
            <a:r>
              <a:rPr lang="en-US" sz="2245" b="1" spc="-67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 REGRESSOR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8729" y="4935457"/>
            <a:ext cx="6579675" cy="304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 Limitation: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1" lvl="1" indent="-248285" algn="l">
              <a:lnSpc>
                <a:spcPts val="3450"/>
              </a:lnSpc>
              <a:buAutoNum type="arabicPeriod"/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Range ‘INLAND’ : 14999 - 255200 USD</a:t>
            </a:r>
          </a:p>
          <a:p>
            <a:pPr marL="496571" lvl="1" indent="-248285" algn="l">
              <a:lnSpc>
                <a:spcPts val="3450"/>
              </a:lnSpc>
              <a:buAutoNum type="arabicPeriod"/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Range ‘NEAR BAY’ : 22500 - 427300 USD</a:t>
            </a:r>
          </a:p>
          <a:p>
            <a:pPr marL="496571" lvl="1" indent="-248285" algn="l">
              <a:lnSpc>
                <a:spcPts val="3450"/>
              </a:lnSpc>
              <a:buAutoNum type="arabicPeriod"/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Range ‘NEAR OCEAN’ : 37500 - 426400 USD</a:t>
            </a:r>
          </a:p>
          <a:p>
            <a:pPr marL="496571" lvl="1" indent="-248285" algn="l">
              <a:lnSpc>
                <a:spcPts val="3450"/>
              </a:lnSpc>
              <a:buAutoNum type="arabicPeriod"/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Range ‘&lt;1H OCEAN’ : 17500 - 427300 USD</a:t>
            </a:r>
          </a:p>
          <a:p>
            <a:pPr marL="496571" lvl="1" indent="-248285" algn="l">
              <a:lnSpc>
                <a:spcPts val="3450"/>
              </a:lnSpc>
              <a:buAutoNum type="arabicPeriod"/>
            </a:pPr>
            <a:r>
              <a:rPr lang="en-US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‘ISLAND’ : Tidak diperuntukkan</a:t>
            </a:r>
          </a:p>
        </p:txBody>
      </p:sp>
      <p:sp>
        <p:nvSpPr>
          <p:cNvPr id="17" name="Freeform 17"/>
          <p:cNvSpPr/>
          <p:nvPr/>
        </p:nvSpPr>
        <p:spPr>
          <a:xfrm rot="-5400000">
            <a:off x="17156238" y="920862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5"/>
                </a:lnTo>
                <a:lnTo>
                  <a:pt x="0" y="1150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547922" y="4568397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01196" y="5723971"/>
            <a:ext cx="2643780" cy="3274031"/>
          </a:xfrm>
          <a:custGeom>
            <a:avLst/>
            <a:gdLst/>
            <a:ahLst/>
            <a:cxnLst/>
            <a:rect l="l" t="t" r="r" b="b"/>
            <a:pathLst>
              <a:path w="2643780" h="3274031">
                <a:moveTo>
                  <a:pt x="0" y="0"/>
                </a:moveTo>
                <a:lnTo>
                  <a:pt x="2643780" y="0"/>
                </a:lnTo>
                <a:lnTo>
                  <a:pt x="2643780" y="3274031"/>
                </a:lnTo>
                <a:lnTo>
                  <a:pt x="0" y="3274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01196" y="4973140"/>
            <a:ext cx="659013" cy="617825"/>
          </a:xfrm>
          <a:custGeom>
            <a:avLst/>
            <a:gdLst/>
            <a:ahLst/>
            <a:cxnLst/>
            <a:rect l="l" t="t" r="r" b="b"/>
            <a:pathLst>
              <a:path w="659013" h="617825">
                <a:moveTo>
                  <a:pt x="0" y="0"/>
                </a:moveTo>
                <a:lnTo>
                  <a:pt x="659014" y="0"/>
                </a:lnTo>
                <a:lnTo>
                  <a:pt x="659014" y="617825"/>
                </a:lnTo>
                <a:lnTo>
                  <a:pt x="0" y="617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941986" y="5580307"/>
            <a:ext cx="2073777" cy="333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ocean_proximity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median_income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population_room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latitude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longitude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housing_median_age</a:t>
            </a:r>
          </a:p>
          <a:p>
            <a:pPr algn="l">
              <a:lnSpc>
                <a:spcPts val="3875"/>
              </a:lnSpc>
            </a:pPr>
            <a:r>
              <a:rPr lang="en-US" sz="155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bedroom_household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04334" y="4888751"/>
            <a:ext cx="2230386" cy="67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1"/>
              </a:lnSpc>
              <a:spcBef>
                <a:spcPct val="0"/>
              </a:spcBef>
            </a:pPr>
            <a:r>
              <a:rPr lang="en-US" sz="2192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Selection Result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7544" y="6832190"/>
            <a:ext cx="3057023" cy="205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$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35615</a:t>
            </a:r>
          </a:p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$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24269</a:t>
            </a:r>
          </a:p>
          <a:p>
            <a:pPr algn="ctr">
              <a:lnSpc>
                <a:spcPts val="4108"/>
              </a:lnSpc>
            </a:pPr>
            <a:r>
              <a:rPr lang="en-US" sz="3423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3423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14.41 %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endParaRPr lang="en-US" sz="3423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515" y="-411145"/>
            <a:ext cx="18842581" cy="5122218"/>
            <a:chOff x="0" y="0"/>
            <a:chExt cx="2961140" cy="804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140" cy="804964"/>
            </a:xfrm>
            <a:custGeom>
              <a:avLst/>
              <a:gdLst/>
              <a:ahLst/>
              <a:cxnLst/>
              <a:rect l="l" t="t" r="r" b="b"/>
              <a:pathLst>
                <a:path w="2961140" h="804964">
                  <a:moveTo>
                    <a:pt x="0" y="0"/>
                  </a:moveTo>
                  <a:lnTo>
                    <a:pt x="2961140" y="0"/>
                  </a:lnTo>
                  <a:lnTo>
                    <a:pt x="2961140" y="804964"/>
                  </a:lnTo>
                  <a:lnTo>
                    <a:pt x="0" y="804964"/>
                  </a:lnTo>
                  <a:close/>
                </a:path>
              </a:pathLst>
            </a:custGeom>
            <a:blipFill>
              <a:blip r:embed="rId2"/>
              <a:stretch>
                <a:fillRect l="-82620" t="-183797" b="-164199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726986" y="4734836"/>
            <a:ext cx="1747391" cy="1116937"/>
            <a:chOff x="0" y="0"/>
            <a:chExt cx="417348" cy="2667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7348" cy="266770"/>
            </a:xfrm>
            <a:custGeom>
              <a:avLst/>
              <a:gdLst/>
              <a:ahLst/>
              <a:cxnLst/>
              <a:rect l="l" t="t" r="r" b="b"/>
              <a:pathLst>
                <a:path w="417348" h="266770">
                  <a:moveTo>
                    <a:pt x="203200" y="0"/>
                  </a:moveTo>
                  <a:lnTo>
                    <a:pt x="417348" y="0"/>
                  </a:lnTo>
                  <a:lnTo>
                    <a:pt x="214148" y="266770"/>
                  </a:lnTo>
                  <a:lnTo>
                    <a:pt x="0" y="2667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0"/>
              <a:ext cx="214148" cy="266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00682" y="4711073"/>
            <a:ext cx="4613672" cy="2856471"/>
            <a:chOff x="0" y="0"/>
            <a:chExt cx="1101933" cy="682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1933" cy="682242"/>
            </a:xfrm>
            <a:custGeom>
              <a:avLst/>
              <a:gdLst/>
              <a:ahLst/>
              <a:cxnLst/>
              <a:rect l="l" t="t" r="r" b="b"/>
              <a:pathLst>
                <a:path w="1101933" h="682242">
                  <a:moveTo>
                    <a:pt x="0" y="0"/>
                  </a:moveTo>
                  <a:lnTo>
                    <a:pt x="1101933" y="0"/>
                  </a:lnTo>
                  <a:lnTo>
                    <a:pt x="1101933" y="682242"/>
                  </a:lnTo>
                  <a:lnTo>
                    <a:pt x="0" y="682242"/>
                  </a:lnTo>
                  <a:close/>
                </a:path>
              </a:pathLst>
            </a:custGeom>
            <a:solidFill>
              <a:srgbClr val="353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101933" cy="68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3339107"/>
            <a:ext cx="4917469" cy="1172301"/>
            <a:chOff x="0" y="0"/>
            <a:chExt cx="1295136" cy="3087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5136" cy="308754"/>
            </a:xfrm>
            <a:custGeom>
              <a:avLst/>
              <a:gdLst/>
              <a:ahLst/>
              <a:cxnLst/>
              <a:rect l="l" t="t" r="r" b="b"/>
              <a:pathLst>
                <a:path w="1295136" h="308754">
                  <a:moveTo>
                    <a:pt x="0" y="0"/>
                  </a:moveTo>
                  <a:lnTo>
                    <a:pt x="1295136" y="0"/>
                  </a:lnTo>
                  <a:lnTo>
                    <a:pt x="1295136" y="308754"/>
                  </a:lnTo>
                  <a:lnTo>
                    <a:pt x="0" y="308754"/>
                  </a:lnTo>
                  <a:close/>
                </a:path>
              </a:pathLst>
            </a:custGeom>
            <a:solidFill>
              <a:srgbClr val="1A21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295136" cy="308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404" y="3482662"/>
            <a:ext cx="8276767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70"/>
              </a:lnSpc>
            </a:pPr>
            <a:r>
              <a:rPr lang="en-US" sz="6700" b="1" spc="-20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RECOMMENDATION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21540" y="4912073"/>
            <a:ext cx="4398835" cy="259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5"/>
              </a:lnSpc>
            </a:pP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REVERSE GEOCODING PADA </a:t>
            </a:r>
            <a:r>
              <a:rPr lang="en-US" sz="27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</a:t>
            </a: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LATITUDE</a:t>
            </a: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7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LONGITUDE</a:t>
            </a: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MENJADI </a:t>
            </a:r>
            <a:r>
              <a:rPr lang="en-US" sz="27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KOTA </a:t>
            </a: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DENGAN API MAPS BERBAYAR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28063" y="4734836"/>
            <a:ext cx="1747391" cy="1116937"/>
            <a:chOff x="0" y="0"/>
            <a:chExt cx="417348" cy="2667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7348" cy="266770"/>
            </a:xfrm>
            <a:custGeom>
              <a:avLst/>
              <a:gdLst/>
              <a:ahLst/>
              <a:cxnLst/>
              <a:rect l="l" t="t" r="r" b="b"/>
              <a:pathLst>
                <a:path w="417348" h="266770">
                  <a:moveTo>
                    <a:pt x="203200" y="0"/>
                  </a:moveTo>
                  <a:lnTo>
                    <a:pt x="417348" y="0"/>
                  </a:lnTo>
                  <a:lnTo>
                    <a:pt x="214148" y="266770"/>
                  </a:lnTo>
                  <a:lnTo>
                    <a:pt x="0" y="2667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0"/>
              <a:ext cx="214148" cy="266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01758" y="4711073"/>
            <a:ext cx="4613672" cy="2856471"/>
            <a:chOff x="0" y="0"/>
            <a:chExt cx="1101933" cy="6822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1933" cy="682242"/>
            </a:xfrm>
            <a:custGeom>
              <a:avLst/>
              <a:gdLst/>
              <a:ahLst/>
              <a:cxnLst/>
              <a:rect l="l" t="t" r="r" b="b"/>
              <a:pathLst>
                <a:path w="1101933" h="682242">
                  <a:moveTo>
                    <a:pt x="0" y="0"/>
                  </a:moveTo>
                  <a:lnTo>
                    <a:pt x="1101933" y="0"/>
                  </a:lnTo>
                  <a:lnTo>
                    <a:pt x="1101933" y="682242"/>
                  </a:lnTo>
                  <a:lnTo>
                    <a:pt x="0" y="682242"/>
                  </a:lnTo>
                  <a:close/>
                </a:path>
              </a:pathLst>
            </a:custGeom>
            <a:solidFill>
              <a:srgbClr val="3531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101933" cy="68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22616" y="4912073"/>
            <a:ext cx="4398835" cy="154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5"/>
              </a:lnSpc>
            </a:pP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PENGGUNAAN </a:t>
            </a:r>
            <a:r>
              <a:rPr lang="en-US" sz="27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GRIDSEARCHCV</a:t>
            </a:r>
            <a:r>
              <a:rPr lang="en-US" sz="27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PADA HYPERPARAMETER TUNING</a:t>
            </a:r>
          </a:p>
        </p:txBody>
      </p:sp>
      <p:sp>
        <p:nvSpPr>
          <p:cNvPr id="22" name="Freeform 22"/>
          <p:cNvSpPr/>
          <p:nvPr/>
        </p:nvSpPr>
        <p:spPr>
          <a:xfrm rot="-5400000">
            <a:off x="17156238" y="920862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5"/>
                </a:lnTo>
                <a:lnTo>
                  <a:pt x="0" y="1150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547922" y="4568397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2773" y="3010973"/>
            <a:ext cx="14122454" cy="148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10399" b="1" spc="-311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Terima Kasih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143500"/>
            <a:ext cx="18288000" cy="3274530"/>
            <a:chOff x="0" y="0"/>
            <a:chExt cx="4816593" cy="862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62428"/>
            </a:xfrm>
            <a:custGeom>
              <a:avLst/>
              <a:gdLst/>
              <a:ahLst/>
              <a:cxnLst/>
              <a:rect l="l" t="t" r="r" b="b"/>
              <a:pathLst>
                <a:path w="4816592" h="862428">
                  <a:moveTo>
                    <a:pt x="0" y="0"/>
                  </a:moveTo>
                  <a:lnTo>
                    <a:pt x="4816592" y="0"/>
                  </a:lnTo>
                  <a:lnTo>
                    <a:pt x="4816592" y="862428"/>
                  </a:lnTo>
                  <a:lnTo>
                    <a:pt x="0" y="862428"/>
                  </a:lnTo>
                  <a:close/>
                </a:path>
              </a:pathLst>
            </a:custGeom>
            <a:solidFill>
              <a:srgbClr val="1A21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862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22959" y="3190183"/>
            <a:ext cx="1652504" cy="1012534"/>
          </a:xfrm>
          <a:custGeom>
            <a:avLst/>
            <a:gdLst/>
            <a:ahLst/>
            <a:cxnLst/>
            <a:rect l="l" t="t" r="r" b="b"/>
            <a:pathLst>
              <a:path w="1652504" h="1012534">
                <a:moveTo>
                  <a:pt x="0" y="0"/>
                </a:moveTo>
                <a:lnTo>
                  <a:pt x="1652504" y="0"/>
                </a:lnTo>
                <a:lnTo>
                  <a:pt x="1652504" y="1012535"/>
                </a:lnTo>
                <a:lnTo>
                  <a:pt x="0" y="101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2179482" y="3104215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6832034" y="7034870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74233"/>
            <a:ext cx="4423028" cy="141123"/>
            <a:chOff x="0" y="0"/>
            <a:chExt cx="1456804" cy="464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6804" cy="46481"/>
            </a:xfrm>
            <a:custGeom>
              <a:avLst/>
              <a:gdLst/>
              <a:ahLst/>
              <a:cxnLst/>
              <a:rect l="l" t="t" r="r" b="b"/>
              <a:pathLst>
                <a:path w="1456804" h="46481">
                  <a:moveTo>
                    <a:pt x="0" y="0"/>
                  </a:moveTo>
                  <a:lnTo>
                    <a:pt x="1456804" y="0"/>
                  </a:lnTo>
                  <a:lnTo>
                    <a:pt x="1456804" y="46481"/>
                  </a:lnTo>
                  <a:lnTo>
                    <a:pt x="0" y="46481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456804" cy="46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8344" y="-419100"/>
            <a:ext cx="6342556" cy="11125200"/>
            <a:chOff x="0" y="0"/>
            <a:chExt cx="982628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628" cy="1723585"/>
            </a:xfrm>
            <a:custGeom>
              <a:avLst/>
              <a:gdLst/>
              <a:ahLst/>
              <a:cxnLst/>
              <a:rect l="l" t="t" r="r" b="b"/>
              <a:pathLst>
                <a:path w="982628" h="1723585">
                  <a:moveTo>
                    <a:pt x="0" y="0"/>
                  </a:moveTo>
                  <a:lnTo>
                    <a:pt x="982628" y="0"/>
                  </a:lnTo>
                  <a:lnTo>
                    <a:pt x="982628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149749" t="-4574" r="-25309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958868"/>
            <a:ext cx="7709036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OUTLINE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1195765" y="-11462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5"/>
                </a:lnTo>
                <a:lnTo>
                  <a:pt x="0" y="1150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969242" y="89085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36185" y="3127009"/>
            <a:ext cx="823963" cy="905454"/>
          </a:xfrm>
          <a:custGeom>
            <a:avLst/>
            <a:gdLst/>
            <a:ahLst/>
            <a:cxnLst/>
            <a:rect l="l" t="t" r="r" b="b"/>
            <a:pathLst>
              <a:path w="823963" h="905454">
                <a:moveTo>
                  <a:pt x="0" y="0"/>
                </a:moveTo>
                <a:lnTo>
                  <a:pt x="823963" y="0"/>
                </a:lnTo>
                <a:lnTo>
                  <a:pt x="823963" y="905454"/>
                </a:lnTo>
                <a:lnTo>
                  <a:pt x="0" y="90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67177" y="4122558"/>
            <a:ext cx="961979" cy="1000758"/>
          </a:xfrm>
          <a:custGeom>
            <a:avLst/>
            <a:gdLst/>
            <a:ahLst/>
            <a:cxnLst/>
            <a:rect l="l" t="t" r="r" b="b"/>
            <a:pathLst>
              <a:path w="961979" h="1000758">
                <a:moveTo>
                  <a:pt x="0" y="0"/>
                </a:moveTo>
                <a:lnTo>
                  <a:pt x="961979" y="0"/>
                </a:lnTo>
                <a:lnTo>
                  <a:pt x="961979" y="1000758"/>
                </a:lnTo>
                <a:lnTo>
                  <a:pt x="0" y="100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75879" y="5370966"/>
            <a:ext cx="887980" cy="875770"/>
          </a:xfrm>
          <a:custGeom>
            <a:avLst/>
            <a:gdLst/>
            <a:ahLst/>
            <a:cxnLst/>
            <a:rect l="l" t="t" r="r" b="b"/>
            <a:pathLst>
              <a:path w="887980" h="875770">
                <a:moveTo>
                  <a:pt x="0" y="0"/>
                </a:moveTo>
                <a:lnTo>
                  <a:pt x="887980" y="0"/>
                </a:lnTo>
                <a:lnTo>
                  <a:pt x="887980" y="875771"/>
                </a:lnTo>
                <a:lnTo>
                  <a:pt x="0" y="875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74109" y="3133990"/>
            <a:ext cx="873562" cy="882386"/>
          </a:xfrm>
          <a:custGeom>
            <a:avLst/>
            <a:gdLst/>
            <a:ahLst/>
            <a:cxnLst/>
            <a:rect l="l" t="t" r="r" b="b"/>
            <a:pathLst>
              <a:path w="873562" h="882386">
                <a:moveTo>
                  <a:pt x="0" y="0"/>
                </a:moveTo>
                <a:lnTo>
                  <a:pt x="873562" y="0"/>
                </a:lnTo>
                <a:lnTo>
                  <a:pt x="873562" y="882386"/>
                </a:lnTo>
                <a:lnTo>
                  <a:pt x="0" y="882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4109" y="4284321"/>
            <a:ext cx="965641" cy="805103"/>
          </a:xfrm>
          <a:custGeom>
            <a:avLst/>
            <a:gdLst/>
            <a:ahLst/>
            <a:cxnLst/>
            <a:rect l="l" t="t" r="r" b="b"/>
            <a:pathLst>
              <a:path w="965641" h="805103">
                <a:moveTo>
                  <a:pt x="0" y="0"/>
                </a:moveTo>
                <a:lnTo>
                  <a:pt x="965641" y="0"/>
                </a:lnTo>
                <a:lnTo>
                  <a:pt x="965641" y="805103"/>
                </a:lnTo>
                <a:lnTo>
                  <a:pt x="0" y="8051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4161" y="5403749"/>
            <a:ext cx="733458" cy="875770"/>
          </a:xfrm>
          <a:custGeom>
            <a:avLst/>
            <a:gdLst/>
            <a:ahLst/>
            <a:cxnLst/>
            <a:rect l="l" t="t" r="r" b="b"/>
            <a:pathLst>
              <a:path w="733458" h="875770">
                <a:moveTo>
                  <a:pt x="0" y="0"/>
                </a:moveTo>
                <a:lnTo>
                  <a:pt x="733458" y="0"/>
                </a:lnTo>
                <a:lnTo>
                  <a:pt x="733458" y="875771"/>
                </a:lnTo>
                <a:lnTo>
                  <a:pt x="0" y="8757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0373" y="6441445"/>
            <a:ext cx="996681" cy="873342"/>
          </a:xfrm>
          <a:custGeom>
            <a:avLst/>
            <a:gdLst/>
            <a:ahLst/>
            <a:cxnLst/>
            <a:rect l="l" t="t" r="r" b="b"/>
            <a:pathLst>
              <a:path w="996681" h="873342">
                <a:moveTo>
                  <a:pt x="0" y="0"/>
                </a:moveTo>
                <a:lnTo>
                  <a:pt x="996682" y="0"/>
                </a:lnTo>
                <a:lnTo>
                  <a:pt x="996682" y="873342"/>
                </a:lnTo>
                <a:lnTo>
                  <a:pt x="0" y="8733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43142" y="3315151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 BUSINESS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142" y="4433947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DATA CLEANING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3142" y="5506463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FEATURE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3163" y="6626603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 MODEL SELECTION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5013" y="3356904"/>
            <a:ext cx="4878556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HYPERPARAMETER TUNING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5013" y="4428567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6. 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05013" y="5501082"/>
            <a:ext cx="410856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7. RECOMMENDATION</a:t>
            </a:r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3302903" y="5346604"/>
            <a:ext cx="4746424" cy="48724"/>
            <a:chOff x="0" y="0"/>
            <a:chExt cx="1563320" cy="160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63320" cy="16048"/>
            </a:xfrm>
            <a:custGeom>
              <a:avLst/>
              <a:gdLst/>
              <a:ahLst/>
              <a:cxnLst/>
              <a:rect l="l" t="t" r="r" b="b"/>
              <a:pathLst>
                <a:path w="1563320" h="16048">
                  <a:moveTo>
                    <a:pt x="0" y="0"/>
                  </a:moveTo>
                  <a:lnTo>
                    <a:pt x="1563320" y="0"/>
                  </a:lnTo>
                  <a:lnTo>
                    <a:pt x="1563320" y="16048"/>
                  </a:lnTo>
                  <a:lnTo>
                    <a:pt x="0" y="1604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1563320" cy="1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56635" y="-190500"/>
            <a:ext cx="6074265" cy="11125200"/>
            <a:chOff x="0" y="0"/>
            <a:chExt cx="941063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063" cy="1723585"/>
            </a:xfrm>
            <a:custGeom>
              <a:avLst/>
              <a:gdLst/>
              <a:ahLst/>
              <a:cxnLst/>
              <a:rect l="l" t="t" r="r" b="b"/>
              <a:pathLst>
                <a:path w="941063" h="1723585">
                  <a:moveTo>
                    <a:pt x="0" y="0"/>
                  </a:moveTo>
                  <a:lnTo>
                    <a:pt x="941063" y="0"/>
                  </a:lnTo>
                  <a:lnTo>
                    <a:pt x="941063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3"/>
              <a:stretch>
                <a:fillRect l="-158572" t="-4574" r="-28635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1573219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13639" y="91752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760" y="6494484"/>
            <a:ext cx="1931601" cy="2033264"/>
          </a:xfrm>
          <a:custGeom>
            <a:avLst/>
            <a:gdLst/>
            <a:ahLst/>
            <a:cxnLst/>
            <a:rect l="l" t="t" r="r" b="b"/>
            <a:pathLst>
              <a:path w="1931601" h="2033264">
                <a:moveTo>
                  <a:pt x="0" y="0"/>
                </a:moveTo>
                <a:lnTo>
                  <a:pt x="1931601" y="0"/>
                </a:lnTo>
                <a:lnTo>
                  <a:pt x="1931601" y="2033264"/>
                </a:lnTo>
                <a:lnTo>
                  <a:pt x="0" y="203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990" y="204539"/>
            <a:ext cx="968021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4361" y="5684852"/>
            <a:ext cx="10241774" cy="284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TUJUAN: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Prediksi harga rumah yang akurat.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Faktor yang mempengaruhi harga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Membantu menetapkan harga jual yang tepat dan menghindari kerugian.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85" y="1620792"/>
            <a:ext cx="14334055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LATAR BELAKANG: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Dataset: Harga rumah di California pada tahun 1990.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98298" y="4213791"/>
            <a:ext cx="31678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Proksimitas ke Laut:</a:t>
            </a: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Ocean Proximity</a:t>
            </a:r>
          </a:p>
        </p:txBody>
      </p:sp>
      <p:sp>
        <p:nvSpPr>
          <p:cNvPr id="14" name="Freeform 14"/>
          <p:cNvSpPr/>
          <p:nvPr/>
        </p:nvSpPr>
        <p:spPr>
          <a:xfrm>
            <a:off x="666941" y="2888448"/>
            <a:ext cx="1112565" cy="1112565"/>
          </a:xfrm>
          <a:custGeom>
            <a:avLst/>
            <a:gdLst/>
            <a:ahLst/>
            <a:cxnLst/>
            <a:rect l="l" t="t" r="r" b="b"/>
            <a:pathLst>
              <a:path w="1112565" h="1112565">
                <a:moveTo>
                  <a:pt x="0" y="0"/>
                </a:moveTo>
                <a:lnTo>
                  <a:pt x="1112564" y="0"/>
                </a:lnTo>
                <a:lnTo>
                  <a:pt x="1112564" y="1112564"/>
                </a:lnTo>
                <a:lnTo>
                  <a:pt x="0" y="1112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941" y="4108061"/>
            <a:ext cx="1166111" cy="1042212"/>
          </a:xfrm>
          <a:custGeom>
            <a:avLst/>
            <a:gdLst/>
            <a:ahLst/>
            <a:cxnLst/>
            <a:rect l="l" t="t" r="r" b="b"/>
            <a:pathLst>
              <a:path w="1166111" h="1042212">
                <a:moveTo>
                  <a:pt x="0" y="0"/>
                </a:moveTo>
                <a:lnTo>
                  <a:pt x="1166111" y="0"/>
                </a:lnTo>
                <a:lnTo>
                  <a:pt x="1166111" y="1042211"/>
                </a:lnTo>
                <a:lnTo>
                  <a:pt x="0" y="1042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23208" y="2758712"/>
            <a:ext cx="1194195" cy="1188224"/>
          </a:xfrm>
          <a:custGeom>
            <a:avLst/>
            <a:gdLst/>
            <a:ahLst/>
            <a:cxnLst/>
            <a:rect l="l" t="t" r="r" b="b"/>
            <a:pathLst>
              <a:path w="1194195" h="1188224">
                <a:moveTo>
                  <a:pt x="0" y="0"/>
                </a:moveTo>
                <a:lnTo>
                  <a:pt x="1194194" y="0"/>
                </a:lnTo>
                <a:lnTo>
                  <a:pt x="1194194" y="1188224"/>
                </a:lnTo>
                <a:lnTo>
                  <a:pt x="0" y="1188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60345" y="4140805"/>
            <a:ext cx="1505252" cy="931374"/>
          </a:xfrm>
          <a:custGeom>
            <a:avLst/>
            <a:gdLst/>
            <a:ahLst/>
            <a:cxnLst/>
            <a:rect l="l" t="t" r="r" b="b"/>
            <a:pathLst>
              <a:path w="1505252" h="931374">
                <a:moveTo>
                  <a:pt x="0" y="0"/>
                </a:moveTo>
                <a:lnTo>
                  <a:pt x="1505252" y="0"/>
                </a:lnTo>
                <a:lnTo>
                  <a:pt x="1505252" y="931375"/>
                </a:lnTo>
                <a:lnTo>
                  <a:pt x="0" y="931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313578" y="3023011"/>
            <a:ext cx="31370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Lokasi :</a:t>
            </a: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Longitude, Latitude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13578" y="3831360"/>
            <a:ext cx="4822942" cy="15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1"/>
              </a:lnSpc>
            </a:pPr>
            <a:endParaRPr/>
          </a:p>
          <a:p>
            <a:pPr algn="l">
              <a:lnSpc>
                <a:spcPts val="2411"/>
              </a:lnSpc>
            </a:pPr>
            <a:r>
              <a:rPr lang="en-US" sz="20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Kepadatan dan Kebutuhan Perumahan: </a:t>
            </a:r>
          </a:p>
          <a:p>
            <a:pPr algn="l">
              <a:lnSpc>
                <a:spcPts val="2411"/>
              </a:lnSpc>
            </a:pPr>
            <a:r>
              <a:rPr lang="en-US" sz="200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Population, Households, Total Rooms, Total Bedrooms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endParaRPr lang="en-US" sz="200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98298" y="3023011"/>
            <a:ext cx="463081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Pendapatan dan Daya Beli:</a:t>
            </a: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Median Income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08285" y="5348288"/>
            <a:ext cx="12257850" cy="47625"/>
            <a:chOff x="0" y="0"/>
            <a:chExt cx="4037342" cy="15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37342" cy="15686"/>
            </a:xfrm>
            <a:custGeom>
              <a:avLst/>
              <a:gdLst/>
              <a:ahLst/>
              <a:cxnLst/>
              <a:rect l="l" t="t" r="r" b="b"/>
              <a:pathLst>
                <a:path w="4037342" h="15686">
                  <a:moveTo>
                    <a:pt x="0" y="0"/>
                  </a:moveTo>
                  <a:lnTo>
                    <a:pt x="4037342" y="0"/>
                  </a:lnTo>
                  <a:lnTo>
                    <a:pt x="4037342" y="15686"/>
                  </a:lnTo>
                  <a:lnTo>
                    <a:pt x="0" y="15686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4037342" cy="1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3707" y="-232729"/>
            <a:ext cx="3267193" cy="11125200"/>
            <a:chOff x="0" y="0"/>
            <a:chExt cx="506174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174" cy="1723585"/>
            </a:xfrm>
            <a:custGeom>
              <a:avLst/>
              <a:gdLst/>
              <a:ahLst/>
              <a:cxnLst/>
              <a:rect l="l" t="t" r="r" b="b"/>
              <a:pathLst>
                <a:path w="506174" h="1723585">
                  <a:moveTo>
                    <a:pt x="0" y="0"/>
                  </a:moveTo>
                  <a:lnTo>
                    <a:pt x="506174" y="0"/>
                  </a:lnTo>
                  <a:lnTo>
                    <a:pt x="506174" y="1723585"/>
                  </a:lnTo>
                  <a:lnTo>
                    <a:pt x="0" y="1723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1193113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7" y="0"/>
                </a:lnTo>
                <a:lnTo>
                  <a:pt x="435627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13639" y="91752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83172" y="2325267"/>
            <a:ext cx="1853667" cy="1906085"/>
          </a:xfrm>
          <a:custGeom>
            <a:avLst/>
            <a:gdLst/>
            <a:ahLst/>
            <a:cxnLst/>
            <a:rect l="l" t="t" r="r" b="b"/>
            <a:pathLst>
              <a:path w="1853667" h="1906085">
                <a:moveTo>
                  <a:pt x="0" y="0"/>
                </a:moveTo>
                <a:lnTo>
                  <a:pt x="1853667" y="0"/>
                </a:lnTo>
                <a:lnTo>
                  <a:pt x="1853667" y="1906085"/>
                </a:lnTo>
                <a:lnTo>
                  <a:pt x="0" y="1906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5629" y="2433991"/>
            <a:ext cx="1904927" cy="1904927"/>
          </a:xfrm>
          <a:custGeom>
            <a:avLst/>
            <a:gdLst/>
            <a:ahLst/>
            <a:cxnLst/>
            <a:rect l="l" t="t" r="r" b="b"/>
            <a:pathLst>
              <a:path w="1904927" h="1904927">
                <a:moveTo>
                  <a:pt x="0" y="0"/>
                </a:moveTo>
                <a:lnTo>
                  <a:pt x="1904927" y="0"/>
                </a:lnTo>
                <a:lnTo>
                  <a:pt x="1904927" y="1904927"/>
                </a:lnTo>
                <a:lnTo>
                  <a:pt x="0" y="1904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832239" y="2606477"/>
            <a:ext cx="1578687" cy="1732441"/>
          </a:xfrm>
          <a:custGeom>
            <a:avLst/>
            <a:gdLst/>
            <a:ahLst/>
            <a:cxnLst/>
            <a:rect l="l" t="t" r="r" b="b"/>
            <a:pathLst>
              <a:path w="1578687" h="1732441">
                <a:moveTo>
                  <a:pt x="0" y="0"/>
                </a:moveTo>
                <a:lnTo>
                  <a:pt x="1578687" y="0"/>
                </a:lnTo>
                <a:lnTo>
                  <a:pt x="1578687" y="1732441"/>
                </a:lnTo>
                <a:lnTo>
                  <a:pt x="0" y="17324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90411" y="2433991"/>
            <a:ext cx="1797361" cy="1797361"/>
          </a:xfrm>
          <a:custGeom>
            <a:avLst/>
            <a:gdLst/>
            <a:ahLst/>
            <a:cxnLst/>
            <a:rect l="l" t="t" r="r" b="b"/>
            <a:pathLst>
              <a:path w="1797361" h="1797361">
                <a:moveTo>
                  <a:pt x="0" y="0"/>
                </a:moveTo>
                <a:lnTo>
                  <a:pt x="1797361" y="0"/>
                </a:lnTo>
                <a:lnTo>
                  <a:pt x="1797361" y="1797361"/>
                </a:lnTo>
                <a:lnTo>
                  <a:pt x="0" y="1797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040" y="5738812"/>
            <a:ext cx="2011546" cy="2055219"/>
          </a:xfrm>
          <a:custGeom>
            <a:avLst/>
            <a:gdLst/>
            <a:ahLst/>
            <a:cxnLst/>
            <a:rect l="l" t="t" r="r" b="b"/>
            <a:pathLst>
              <a:path w="2011546" h="2055219">
                <a:moveTo>
                  <a:pt x="0" y="0"/>
                </a:moveTo>
                <a:lnTo>
                  <a:pt x="2011546" y="0"/>
                </a:lnTo>
                <a:lnTo>
                  <a:pt x="2011546" y="2055220"/>
                </a:lnTo>
                <a:lnTo>
                  <a:pt x="0" y="2055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8957" y="1510956"/>
            <a:ext cx="2870407" cy="58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STAKEHOLDERS: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990" y="204539"/>
            <a:ext cx="968021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8625" y="5567363"/>
            <a:ext cx="11116317" cy="222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227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METRICS EVALUATION</a:t>
            </a:r>
            <a:r>
              <a:rPr lang="en-US" sz="2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490409" lvl="1" indent="-245205" algn="l">
              <a:lnSpc>
                <a:spcPts val="4542"/>
              </a:lnSpc>
              <a:buAutoNum type="arabicPeriod"/>
            </a:pPr>
            <a:r>
              <a:rPr lang="en-US" sz="227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RMSE:</a:t>
            </a:r>
            <a:r>
              <a:rPr lang="en-US" sz="2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Fokus pada kesalahan besar, </a:t>
            </a:r>
            <a:r>
              <a:rPr lang="en-US" sz="227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prioritas utama</a:t>
            </a:r>
            <a:r>
              <a:rPr lang="en-US" sz="2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90409" lvl="1" indent="-245205" algn="l">
              <a:lnSpc>
                <a:spcPts val="4542"/>
              </a:lnSpc>
              <a:buAutoNum type="arabicPeriod"/>
            </a:pPr>
            <a:r>
              <a:rPr lang="en-US" sz="227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MAE:</a:t>
            </a:r>
            <a:r>
              <a:rPr lang="en-US" sz="2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Kesalahan rata-rata, lebih konsisten.</a:t>
            </a:r>
          </a:p>
          <a:p>
            <a:pPr marL="490409" lvl="1" indent="-245205" algn="l">
              <a:lnSpc>
                <a:spcPts val="4542"/>
              </a:lnSpc>
              <a:buAutoNum type="arabicPeriod"/>
            </a:pPr>
            <a:r>
              <a:rPr lang="en-US" sz="227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MAPE:</a:t>
            </a:r>
            <a:r>
              <a:rPr lang="en-US" sz="2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Kesalahan dalam bentuk persentase.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14300" y="4482146"/>
            <a:ext cx="290478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Pengembang dan Investor Properti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10410" y="4446920"/>
            <a:ext cx="22579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Agen Real Estate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2312" y="4446920"/>
            <a:ext cx="2735387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Pemerintah atau Pembuat Kebijakan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2587" y="4467225"/>
            <a:ext cx="22579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Calon Pembeli Rumah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264929" y="-190500"/>
            <a:ext cx="6365971" cy="11125200"/>
            <a:chOff x="0" y="0"/>
            <a:chExt cx="986255" cy="17235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86255" cy="1723585"/>
            </a:xfrm>
            <a:custGeom>
              <a:avLst/>
              <a:gdLst/>
              <a:ahLst/>
              <a:cxnLst/>
              <a:rect l="l" t="t" r="r" b="b"/>
              <a:pathLst>
                <a:path w="986255" h="1723585">
                  <a:moveTo>
                    <a:pt x="0" y="0"/>
                  </a:moveTo>
                  <a:lnTo>
                    <a:pt x="986255" y="0"/>
                  </a:lnTo>
                  <a:lnTo>
                    <a:pt x="986255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15"/>
              <a:stretch>
                <a:fillRect l="-149014" t="-4574" r="-25032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98957" y="5348044"/>
            <a:ext cx="11887072" cy="47869"/>
            <a:chOff x="0" y="0"/>
            <a:chExt cx="3915220" cy="157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15220" cy="15766"/>
            </a:xfrm>
            <a:custGeom>
              <a:avLst/>
              <a:gdLst/>
              <a:ahLst/>
              <a:cxnLst/>
              <a:rect l="l" t="t" r="r" b="b"/>
              <a:pathLst>
                <a:path w="3915220" h="15766">
                  <a:moveTo>
                    <a:pt x="0" y="0"/>
                  </a:moveTo>
                  <a:lnTo>
                    <a:pt x="3915220" y="0"/>
                  </a:lnTo>
                  <a:lnTo>
                    <a:pt x="3915220" y="15766"/>
                  </a:lnTo>
                  <a:lnTo>
                    <a:pt x="0" y="15766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3915220" cy="15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59622" y="-419100"/>
            <a:ext cx="4471278" cy="11125200"/>
            <a:chOff x="0" y="0"/>
            <a:chExt cx="692718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2718" cy="1723585"/>
            </a:xfrm>
            <a:custGeom>
              <a:avLst/>
              <a:gdLst/>
              <a:ahLst/>
              <a:cxnLst/>
              <a:rect l="l" t="t" r="r" b="b"/>
              <a:pathLst>
                <a:path w="692718" h="1723585">
                  <a:moveTo>
                    <a:pt x="0" y="0"/>
                  </a:moveTo>
                  <a:lnTo>
                    <a:pt x="692718" y="0"/>
                  </a:lnTo>
                  <a:lnTo>
                    <a:pt x="692718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233347" t="-4574" r="-56826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3051665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13639" y="91752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00739" y="3142578"/>
            <a:ext cx="192224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Datatype Checking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80374" y="3980778"/>
            <a:ext cx="229128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Missing Value Checking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3829" y="4993470"/>
            <a:ext cx="215915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Data Distribution Checking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0374" y="6132661"/>
            <a:ext cx="229128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Outlier Checking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0623" y="7149625"/>
            <a:ext cx="227898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Correlation Checking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2970183" y="3338273"/>
            <a:ext cx="960881" cy="446809"/>
          </a:xfrm>
          <a:custGeom>
            <a:avLst/>
            <a:gdLst/>
            <a:ahLst/>
            <a:cxnLst/>
            <a:rect l="l" t="t" r="r" b="b"/>
            <a:pathLst>
              <a:path w="960881" h="446809">
                <a:moveTo>
                  <a:pt x="960880" y="0"/>
                </a:moveTo>
                <a:lnTo>
                  <a:pt x="0" y="0"/>
                </a:lnTo>
                <a:lnTo>
                  <a:pt x="0" y="446810"/>
                </a:lnTo>
                <a:lnTo>
                  <a:pt x="960880" y="446810"/>
                </a:lnTo>
                <a:lnTo>
                  <a:pt x="9608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835513" y="4385640"/>
            <a:ext cx="960881" cy="446809"/>
          </a:xfrm>
          <a:custGeom>
            <a:avLst/>
            <a:gdLst/>
            <a:ahLst/>
            <a:cxnLst/>
            <a:rect l="l" t="t" r="r" b="b"/>
            <a:pathLst>
              <a:path w="960881" h="446809">
                <a:moveTo>
                  <a:pt x="0" y="0"/>
                </a:moveTo>
                <a:lnTo>
                  <a:pt x="960880" y="0"/>
                </a:lnTo>
                <a:lnTo>
                  <a:pt x="960880" y="446809"/>
                </a:lnTo>
                <a:lnTo>
                  <a:pt x="0" y="44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2655765" y="5398716"/>
            <a:ext cx="960881" cy="446809"/>
          </a:xfrm>
          <a:custGeom>
            <a:avLst/>
            <a:gdLst/>
            <a:ahLst/>
            <a:cxnLst/>
            <a:rect l="l" t="t" r="r" b="b"/>
            <a:pathLst>
              <a:path w="960881" h="446809">
                <a:moveTo>
                  <a:pt x="960880" y="0"/>
                </a:moveTo>
                <a:lnTo>
                  <a:pt x="0" y="0"/>
                </a:lnTo>
                <a:lnTo>
                  <a:pt x="0" y="446809"/>
                </a:lnTo>
                <a:lnTo>
                  <a:pt x="960880" y="446809"/>
                </a:lnTo>
                <a:lnTo>
                  <a:pt x="9608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64912" y="6328356"/>
            <a:ext cx="960881" cy="446809"/>
          </a:xfrm>
          <a:custGeom>
            <a:avLst/>
            <a:gdLst/>
            <a:ahLst/>
            <a:cxnLst/>
            <a:rect l="l" t="t" r="r" b="b"/>
            <a:pathLst>
              <a:path w="960881" h="446809">
                <a:moveTo>
                  <a:pt x="0" y="0"/>
                </a:moveTo>
                <a:lnTo>
                  <a:pt x="960880" y="0"/>
                </a:lnTo>
                <a:lnTo>
                  <a:pt x="960880" y="446810"/>
                </a:lnTo>
                <a:lnTo>
                  <a:pt x="0" y="44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06160" y="7140100"/>
            <a:ext cx="203004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Handling in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Engineering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2839859" y="7373053"/>
            <a:ext cx="960881" cy="446809"/>
          </a:xfrm>
          <a:custGeom>
            <a:avLst/>
            <a:gdLst/>
            <a:ahLst/>
            <a:cxnLst/>
            <a:rect l="l" t="t" r="r" b="b"/>
            <a:pathLst>
              <a:path w="960881" h="446809">
                <a:moveTo>
                  <a:pt x="960880" y="0"/>
                </a:moveTo>
                <a:lnTo>
                  <a:pt x="0" y="0"/>
                </a:lnTo>
                <a:lnTo>
                  <a:pt x="0" y="446810"/>
                </a:lnTo>
                <a:lnTo>
                  <a:pt x="960880" y="446810"/>
                </a:lnTo>
                <a:lnTo>
                  <a:pt x="9608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082900" y="4113707"/>
            <a:ext cx="1205075" cy="1003499"/>
          </a:xfrm>
          <a:custGeom>
            <a:avLst/>
            <a:gdLst/>
            <a:ahLst/>
            <a:cxnLst/>
            <a:rect l="l" t="t" r="r" b="b"/>
            <a:pathLst>
              <a:path w="1205075" h="1003499">
                <a:moveTo>
                  <a:pt x="0" y="0"/>
                </a:moveTo>
                <a:lnTo>
                  <a:pt x="1205075" y="0"/>
                </a:lnTo>
                <a:lnTo>
                  <a:pt x="1205075" y="1003499"/>
                </a:lnTo>
                <a:lnTo>
                  <a:pt x="0" y="1003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852994" y="5221719"/>
            <a:ext cx="1360459" cy="764511"/>
          </a:xfrm>
          <a:custGeom>
            <a:avLst/>
            <a:gdLst/>
            <a:ahLst/>
            <a:cxnLst/>
            <a:rect l="l" t="t" r="r" b="b"/>
            <a:pathLst>
              <a:path w="1360459" h="764511">
                <a:moveTo>
                  <a:pt x="0" y="0"/>
                </a:moveTo>
                <a:lnTo>
                  <a:pt x="1360459" y="0"/>
                </a:lnTo>
                <a:lnTo>
                  <a:pt x="1360459" y="764511"/>
                </a:lnTo>
                <a:lnTo>
                  <a:pt x="0" y="764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610" r="-25483" b="-645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082900" y="6094561"/>
            <a:ext cx="1033721" cy="1105584"/>
          </a:xfrm>
          <a:custGeom>
            <a:avLst/>
            <a:gdLst/>
            <a:ahLst/>
            <a:cxnLst/>
            <a:rect l="l" t="t" r="r" b="b"/>
            <a:pathLst>
              <a:path w="1033721" h="1105584">
                <a:moveTo>
                  <a:pt x="0" y="0"/>
                </a:moveTo>
                <a:lnTo>
                  <a:pt x="1033721" y="0"/>
                </a:lnTo>
                <a:lnTo>
                  <a:pt x="1033721" y="1105584"/>
                </a:lnTo>
                <a:lnTo>
                  <a:pt x="0" y="11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043928" y="7033980"/>
            <a:ext cx="995926" cy="1148042"/>
          </a:xfrm>
          <a:custGeom>
            <a:avLst/>
            <a:gdLst/>
            <a:ahLst/>
            <a:cxnLst/>
            <a:rect l="l" t="t" r="r" b="b"/>
            <a:pathLst>
              <a:path w="995926" h="1148042">
                <a:moveTo>
                  <a:pt x="0" y="0"/>
                </a:moveTo>
                <a:lnTo>
                  <a:pt x="995926" y="0"/>
                </a:lnTo>
                <a:lnTo>
                  <a:pt x="995926" y="1148042"/>
                </a:lnTo>
                <a:lnTo>
                  <a:pt x="0" y="1148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082900" y="2057149"/>
            <a:ext cx="1130027" cy="1218358"/>
          </a:xfrm>
          <a:custGeom>
            <a:avLst/>
            <a:gdLst/>
            <a:ahLst/>
            <a:cxnLst/>
            <a:rect l="l" t="t" r="r" b="b"/>
            <a:pathLst>
              <a:path w="1130027" h="1218358">
                <a:moveTo>
                  <a:pt x="0" y="0"/>
                </a:moveTo>
                <a:lnTo>
                  <a:pt x="1130027" y="0"/>
                </a:lnTo>
                <a:lnTo>
                  <a:pt x="1130027" y="1218358"/>
                </a:lnTo>
                <a:lnTo>
                  <a:pt x="0" y="1218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852994" y="2991020"/>
            <a:ext cx="1115344" cy="1180258"/>
          </a:xfrm>
          <a:custGeom>
            <a:avLst/>
            <a:gdLst/>
            <a:ahLst/>
            <a:cxnLst/>
            <a:rect l="l" t="t" r="r" b="b"/>
            <a:pathLst>
              <a:path w="1115344" h="1180258">
                <a:moveTo>
                  <a:pt x="0" y="0"/>
                </a:moveTo>
                <a:lnTo>
                  <a:pt x="1115344" y="0"/>
                </a:lnTo>
                <a:lnTo>
                  <a:pt x="1115344" y="1180258"/>
                </a:lnTo>
                <a:lnTo>
                  <a:pt x="0" y="1180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 rot="-5400000">
            <a:off x="4541082" y="5183129"/>
            <a:ext cx="5950161" cy="47625"/>
            <a:chOff x="0" y="0"/>
            <a:chExt cx="1959792" cy="156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59792" cy="15686"/>
            </a:xfrm>
            <a:custGeom>
              <a:avLst/>
              <a:gdLst/>
              <a:ahLst/>
              <a:cxnLst/>
              <a:rect l="l" t="t" r="r" b="b"/>
              <a:pathLst>
                <a:path w="1959792" h="15686">
                  <a:moveTo>
                    <a:pt x="0" y="0"/>
                  </a:moveTo>
                  <a:lnTo>
                    <a:pt x="1959792" y="0"/>
                  </a:lnTo>
                  <a:lnTo>
                    <a:pt x="1959792" y="15686"/>
                  </a:lnTo>
                  <a:lnTo>
                    <a:pt x="0" y="15686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959792" cy="1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19705" y="2628374"/>
            <a:ext cx="601117" cy="61964"/>
            <a:chOff x="0" y="0"/>
            <a:chExt cx="197989" cy="204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38858" y="3499714"/>
            <a:ext cx="601117" cy="61964"/>
            <a:chOff x="0" y="0"/>
            <a:chExt cx="197989" cy="2040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30450" y="4542332"/>
            <a:ext cx="601117" cy="61964"/>
            <a:chOff x="0" y="0"/>
            <a:chExt cx="197989" cy="2040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912894" y="5591139"/>
            <a:ext cx="601117" cy="61964"/>
            <a:chOff x="0" y="0"/>
            <a:chExt cx="197989" cy="2040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530450" y="6647353"/>
            <a:ext cx="601117" cy="61964"/>
            <a:chOff x="0" y="0"/>
            <a:chExt cx="197989" cy="2040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918588" y="7506761"/>
            <a:ext cx="601117" cy="61964"/>
            <a:chOff x="0" y="0"/>
            <a:chExt cx="197989" cy="2040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7989" cy="20409"/>
            </a:xfrm>
            <a:custGeom>
              <a:avLst/>
              <a:gdLst/>
              <a:ahLst/>
              <a:cxnLst/>
              <a:rect l="l" t="t" r="r" b="b"/>
              <a:pathLst>
                <a:path w="197989" h="20409">
                  <a:moveTo>
                    <a:pt x="0" y="0"/>
                  </a:moveTo>
                  <a:lnTo>
                    <a:pt x="197989" y="0"/>
                  </a:lnTo>
                  <a:lnTo>
                    <a:pt x="197989" y="20409"/>
                  </a:lnTo>
                  <a:lnTo>
                    <a:pt x="0" y="20409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197989" cy="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2990" y="204539"/>
            <a:ext cx="968021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287975" y="2247228"/>
            <a:ext cx="202797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Duplicated Data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06555" y="2942553"/>
            <a:ext cx="16296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Ocean Proximity: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 Object &gt; Category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61044" y="4142319"/>
            <a:ext cx="203004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MCAR total_bedrooms: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 DROPNA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59571" y="4832449"/>
            <a:ext cx="26383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median_house_value:</a:t>
            </a:r>
          </a:p>
          <a:p>
            <a:pPr algn="ctr">
              <a:lnSpc>
                <a:spcPts val="2040"/>
              </a:lnSpc>
            </a:pPr>
            <a:r>
              <a:rPr lang="en-US" sz="17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 500001 muncul 672 kali</a:t>
            </a:r>
          </a:p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DROP ANOMALI 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87357" y="5746898"/>
            <a:ext cx="278282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median_house_age:</a:t>
            </a:r>
          </a:p>
          <a:p>
            <a:pPr algn="ctr">
              <a:lnSpc>
                <a:spcPts val="2040"/>
              </a:lnSpc>
            </a:pPr>
            <a:r>
              <a:rPr lang="en-US" sz="17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 52 tahun muncul 766 kali</a:t>
            </a:r>
          </a:p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BINNING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814535" y="6085036"/>
            <a:ext cx="203004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Handling in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Engineering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18953" y="-419100"/>
            <a:ext cx="5111947" cy="11125200"/>
            <a:chOff x="0" y="0"/>
            <a:chExt cx="791974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1974" cy="1723585"/>
            </a:xfrm>
            <a:custGeom>
              <a:avLst/>
              <a:gdLst/>
              <a:ahLst/>
              <a:cxnLst/>
              <a:rect l="l" t="t" r="r" b="b"/>
              <a:pathLst>
                <a:path w="791974" h="1723585">
                  <a:moveTo>
                    <a:pt x="0" y="0"/>
                  </a:moveTo>
                  <a:lnTo>
                    <a:pt x="791974" y="0"/>
                  </a:lnTo>
                  <a:lnTo>
                    <a:pt x="791974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197835" t="-4574" r="-43438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2542364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13639" y="91752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203297"/>
            <a:ext cx="5756346" cy="5649151"/>
          </a:xfrm>
          <a:custGeom>
            <a:avLst/>
            <a:gdLst/>
            <a:ahLst/>
            <a:cxnLst/>
            <a:rect l="l" t="t" r="r" b="b"/>
            <a:pathLst>
              <a:path w="5756346" h="5649151">
                <a:moveTo>
                  <a:pt x="0" y="0"/>
                </a:moveTo>
                <a:lnTo>
                  <a:pt x="5756346" y="0"/>
                </a:lnTo>
                <a:lnTo>
                  <a:pt x="5756346" y="5649151"/>
                </a:lnTo>
                <a:lnTo>
                  <a:pt x="0" y="5649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32309" y="2203297"/>
            <a:ext cx="5802971" cy="5802971"/>
          </a:xfrm>
          <a:custGeom>
            <a:avLst/>
            <a:gdLst/>
            <a:ahLst/>
            <a:cxnLst/>
            <a:rect l="l" t="t" r="r" b="b"/>
            <a:pathLst>
              <a:path w="5802971" h="5802971">
                <a:moveTo>
                  <a:pt x="0" y="0"/>
                </a:moveTo>
                <a:lnTo>
                  <a:pt x="5802971" y="0"/>
                </a:lnTo>
                <a:lnTo>
                  <a:pt x="5802971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990" y="204539"/>
            <a:ext cx="1099192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06001" y="7856121"/>
            <a:ext cx="2834352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total_rooms, total_bedrooms, population dan households </a:t>
            </a:r>
            <a:r>
              <a:rPr lang="en-US" sz="22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berkorelasi tinggi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12453" y="7947660"/>
            <a:ext cx="386614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population_room dan bedroom_household</a:t>
            </a:r>
          </a:p>
          <a:p>
            <a:pPr algn="ctr">
              <a:lnSpc>
                <a:spcPts val="2640"/>
              </a:lnSpc>
            </a:pPr>
            <a:endParaRPr lang="en-US" sz="2200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antara feature tidak berkorelasi tinggi</a:t>
            </a:r>
          </a:p>
        </p:txBody>
      </p:sp>
      <p:sp>
        <p:nvSpPr>
          <p:cNvPr id="14" name="Freeform 14"/>
          <p:cNvSpPr/>
          <p:nvPr/>
        </p:nvSpPr>
        <p:spPr>
          <a:xfrm>
            <a:off x="6489075" y="8213980"/>
            <a:ext cx="2086467" cy="970207"/>
          </a:xfrm>
          <a:custGeom>
            <a:avLst/>
            <a:gdLst/>
            <a:ahLst/>
            <a:cxnLst/>
            <a:rect l="l" t="t" r="r" b="b"/>
            <a:pathLst>
              <a:path w="2086467" h="970207">
                <a:moveTo>
                  <a:pt x="0" y="0"/>
                </a:moveTo>
                <a:lnTo>
                  <a:pt x="2086467" y="0"/>
                </a:lnTo>
                <a:lnTo>
                  <a:pt x="2086467" y="970207"/>
                </a:lnTo>
                <a:lnTo>
                  <a:pt x="0" y="970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0" y="1404817"/>
            <a:ext cx="4732064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PENYEDERHANAAN FEATURE :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8918" y="-419100"/>
            <a:ext cx="4221982" cy="11125200"/>
            <a:chOff x="0" y="0"/>
            <a:chExt cx="654095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095" cy="1723585"/>
            </a:xfrm>
            <a:custGeom>
              <a:avLst/>
              <a:gdLst/>
              <a:ahLst/>
              <a:cxnLst/>
              <a:rect l="l" t="t" r="r" b="b"/>
              <a:pathLst>
                <a:path w="654095" h="1723585">
                  <a:moveTo>
                    <a:pt x="0" y="0"/>
                  </a:moveTo>
                  <a:lnTo>
                    <a:pt x="654095" y="0"/>
                  </a:lnTo>
                  <a:lnTo>
                    <a:pt x="654095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250077" t="-4574" r="-63134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3397760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13639" y="9175231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478211"/>
            <a:ext cx="14190676" cy="2689590"/>
          </a:xfrm>
          <a:custGeom>
            <a:avLst/>
            <a:gdLst/>
            <a:ahLst/>
            <a:cxnLst/>
            <a:rect l="l" t="t" r="r" b="b"/>
            <a:pathLst>
              <a:path w="14190676" h="2689590">
                <a:moveTo>
                  <a:pt x="0" y="0"/>
                </a:moveTo>
                <a:lnTo>
                  <a:pt x="14190676" y="0"/>
                </a:lnTo>
                <a:lnTo>
                  <a:pt x="14190676" y="2689589"/>
                </a:lnTo>
                <a:lnTo>
                  <a:pt x="0" y="2689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061" b="-13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5972260"/>
            <a:ext cx="14190676" cy="2651883"/>
          </a:xfrm>
          <a:custGeom>
            <a:avLst/>
            <a:gdLst/>
            <a:ahLst/>
            <a:cxnLst/>
            <a:rect l="l" t="t" r="r" b="b"/>
            <a:pathLst>
              <a:path w="14190676" h="2651883">
                <a:moveTo>
                  <a:pt x="0" y="0"/>
                </a:moveTo>
                <a:lnTo>
                  <a:pt x="14190676" y="0"/>
                </a:lnTo>
                <a:lnTo>
                  <a:pt x="14190676" y="2651883"/>
                </a:lnTo>
                <a:lnTo>
                  <a:pt x="0" y="2651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000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990" y="204539"/>
            <a:ext cx="1099192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990" y="1408235"/>
            <a:ext cx="15030178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HANDLING OUTLIER PADA FEATURE: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median_income, population_room dan bedroom_household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349" y="1937190"/>
            <a:ext cx="1433565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BEFORE: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349" y="5437752"/>
            <a:ext cx="1433565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AFTER: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990" y="5485234"/>
            <a:ext cx="14117686" cy="47768"/>
            <a:chOff x="0" y="0"/>
            <a:chExt cx="4649913" cy="157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9913" cy="15733"/>
            </a:xfrm>
            <a:custGeom>
              <a:avLst/>
              <a:gdLst/>
              <a:ahLst/>
              <a:cxnLst/>
              <a:rect l="l" t="t" r="r" b="b"/>
              <a:pathLst>
                <a:path w="4649913" h="15733">
                  <a:moveTo>
                    <a:pt x="0" y="0"/>
                  </a:moveTo>
                  <a:lnTo>
                    <a:pt x="4649913" y="0"/>
                  </a:lnTo>
                  <a:lnTo>
                    <a:pt x="4649913" y="15733"/>
                  </a:lnTo>
                  <a:lnTo>
                    <a:pt x="0" y="15733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649913" cy="15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76646" y="-419100"/>
            <a:ext cx="4454254" cy="11125200"/>
            <a:chOff x="0" y="0"/>
            <a:chExt cx="690080" cy="1723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081" cy="1723585"/>
            </a:xfrm>
            <a:custGeom>
              <a:avLst/>
              <a:gdLst/>
              <a:ahLst/>
              <a:cxnLst/>
              <a:rect l="l" t="t" r="r" b="b"/>
              <a:pathLst>
                <a:path w="690081" h="1723585">
                  <a:moveTo>
                    <a:pt x="0" y="0"/>
                  </a:moveTo>
                  <a:lnTo>
                    <a:pt x="690081" y="0"/>
                  </a:lnTo>
                  <a:lnTo>
                    <a:pt x="690081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234430" t="-4574" r="-57234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5400000">
            <a:off x="13096061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6349" y="2483276"/>
            <a:ext cx="6183021" cy="2287718"/>
          </a:xfrm>
          <a:custGeom>
            <a:avLst/>
            <a:gdLst/>
            <a:ahLst/>
            <a:cxnLst/>
            <a:rect l="l" t="t" r="r" b="b"/>
            <a:pathLst>
              <a:path w="6183021" h="2287718">
                <a:moveTo>
                  <a:pt x="0" y="0"/>
                </a:moveTo>
                <a:lnTo>
                  <a:pt x="6183021" y="0"/>
                </a:lnTo>
                <a:lnTo>
                  <a:pt x="6183021" y="2287717"/>
                </a:lnTo>
                <a:lnTo>
                  <a:pt x="0" y="2287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10985" y="2645509"/>
            <a:ext cx="7165661" cy="2125484"/>
          </a:xfrm>
          <a:custGeom>
            <a:avLst/>
            <a:gdLst/>
            <a:ahLst/>
            <a:cxnLst/>
            <a:rect l="l" t="t" r="r" b="b"/>
            <a:pathLst>
              <a:path w="7165661" h="2125484">
                <a:moveTo>
                  <a:pt x="0" y="0"/>
                </a:moveTo>
                <a:lnTo>
                  <a:pt x="7165661" y="0"/>
                </a:lnTo>
                <a:lnTo>
                  <a:pt x="7165661" y="2125484"/>
                </a:lnTo>
                <a:lnTo>
                  <a:pt x="0" y="2125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88079" y="5720305"/>
            <a:ext cx="6300898" cy="2457350"/>
          </a:xfrm>
          <a:custGeom>
            <a:avLst/>
            <a:gdLst/>
            <a:ahLst/>
            <a:cxnLst/>
            <a:rect l="l" t="t" r="r" b="b"/>
            <a:pathLst>
              <a:path w="6300898" h="2457350">
                <a:moveTo>
                  <a:pt x="0" y="0"/>
                </a:moveTo>
                <a:lnTo>
                  <a:pt x="6300898" y="0"/>
                </a:lnTo>
                <a:lnTo>
                  <a:pt x="6300898" y="2457350"/>
                </a:lnTo>
                <a:lnTo>
                  <a:pt x="0" y="2457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6349" y="5720305"/>
            <a:ext cx="6654636" cy="3976145"/>
          </a:xfrm>
          <a:custGeom>
            <a:avLst/>
            <a:gdLst/>
            <a:ahLst/>
            <a:cxnLst/>
            <a:rect l="l" t="t" r="r" b="b"/>
            <a:pathLst>
              <a:path w="6654636" h="3976145">
                <a:moveTo>
                  <a:pt x="0" y="0"/>
                </a:moveTo>
                <a:lnTo>
                  <a:pt x="6654636" y="0"/>
                </a:lnTo>
                <a:lnTo>
                  <a:pt x="6654636" y="3976145"/>
                </a:lnTo>
                <a:lnTo>
                  <a:pt x="0" y="3976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990" y="204539"/>
            <a:ext cx="1099192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3529" y="1409320"/>
            <a:ext cx="15030178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HANDLING OUTLIER PADA TARGET : 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median_house_value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349" y="2108640"/>
            <a:ext cx="35125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BEFORE </a:t>
            </a: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(13637 data):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349" y="5256755"/>
            <a:ext cx="5212602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AFTER </a:t>
            </a: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(13091 data):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990" y="4990068"/>
            <a:ext cx="13815987" cy="47625"/>
            <a:chOff x="0" y="0"/>
            <a:chExt cx="4550543" cy="156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50543" cy="15686"/>
            </a:xfrm>
            <a:custGeom>
              <a:avLst/>
              <a:gdLst/>
              <a:ahLst/>
              <a:cxnLst/>
              <a:rect l="l" t="t" r="r" b="b"/>
              <a:pathLst>
                <a:path w="4550543" h="15686">
                  <a:moveTo>
                    <a:pt x="0" y="0"/>
                  </a:moveTo>
                  <a:lnTo>
                    <a:pt x="4550543" y="0"/>
                  </a:lnTo>
                  <a:lnTo>
                    <a:pt x="4550543" y="15686"/>
                  </a:lnTo>
                  <a:lnTo>
                    <a:pt x="0" y="15686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550543" cy="1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1813" y="-419100"/>
            <a:ext cx="6419087" cy="11125200"/>
            <a:chOff x="0" y="0"/>
            <a:chExt cx="994485" cy="1723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4485" cy="1723585"/>
            </a:xfrm>
            <a:custGeom>
              <a:avLst/>
              <a:gdLst/>
              <a:ahLst/>
              <a:cxnLst/>
              <a:rect l="l" t="t" r="r" b="b"/>
              <a:pathLst>
                <a:path w="994485" h="1723585">
                  <a:moveTo>
                    <a:pt x="0" y="0"/>
                  </a:moveTo>
                  <a:lnTo>
                    <a:pt x="994485" y="0"/>
                  </a:lnTo>
                  <a:lnTo>
                    <a:pt x="994485" y="1723585"/>
                  </a:lnTo>
                  <a:lnTo>
                    <a:pt x="0" y="1723585"/>
                  </a:lnTo>
                  <a:close/>
                </a:path>
              </a:pathLst>
            </a:custGeom>
            <a:blipFill>
              <a:blip r:embed="rId2"/>
              <a:stretch>
                <a:fillRect l="-147368" t="-4574" r="-24411"/>
              </a:stretch>
            </a:blipFill>
            <a:ln w="190500" cap="sq">
              <a:solidFill>
                <a:srgbClr val="E7AF53"/>
              </a:solidFill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 rot="-5400000">
            <a:off x="11225518" y="-118794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6" y="0"/>
                </a:lnTo>
                <a:lnTo>
                  <a:pt x="435626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15307" y="8420849"/>
            <a:ext cx="1694890" cy="953376"/>
          </a:xfrm>
          <a:custGeom>
            <a:avLst/>
            <a:gdLst/>
            <a:ahLst/>
            <a:cxnLst/>
            <a:rect l="l" t="t" r="r" b="b"/>
            <a:pathLst>
              <a:path w="1694890" h="953376">
                <a:moveTo>
                  <a:pt x="0" y="0"/>
                </a:moveTo>
                <a:lnTo>
                  <a:pt x="1694891" y="0"/>
                </a:lnTo>
                <a:lnTo>
                  <a:pt x="1694891" y="953375"/>
                </a:lnTo>
                <a:lnTo>
                  <a:pt x="0" y="95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0875" y="2139461"/>
            <a:ext cx="1748442" cy="1621680"/>
          </a:xfrm>
          <a:custGeom>
            <a:avLst/>
            <a:gdLst/>
            <a:ahLst/>
            <a:cxnLst/>
            <a:rect l="l" t="t" r="r" b="b"/>
            <a:pathLst>
              <a:path w="1748442" h="1621680">
                <a:moveTo>
                  <a:pt x="0" y="0"/>
                </a:moveTo>
                <a:lnTo>
                  <a:pt x="1748443" y="0"/>
                </a:lnTo>
                <a:lnTo>
                  <a:pt x="1748443" y="1621680"/>
                </a:lnTo>
                <a:lnTo>
                  <a:pt x="0" y="162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55714" y="1818278"/>
            <a:ext cx="3653615" cy="1534518"/>
          </a:xfrm>
          <a:custGeom>
            <a:avLst/>
            <a:gdLst/>
            <a:ahLst/>
            <a:cxnLst/>
            <a:rect l="l" t="t" r="r" b="b"/>
            <a:pathLst>
              <a:path w="3653615" h="1534518">
                <a:moveTo>
                  <a:pt x="0" y="0"/>
                </a:moveTo>
                <a:lnTo>
                  <a:pt x="3653615" y="0"/>
                </a:lnTo>
                <a:lnTo>
                  <a:pt x="3653615" y="1534518"/>
                </a:lnTo>
                <a:lnTo>
                  <a:pt x="0" y="1534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05456" y="6937402"/>
            <a:ext cx="1106817" cy="1093082"/>
          </a:xfrm>
          <a:custGeom>
            <a:avLst/>
            <a:gdLst/>
            <a:ahLst/>
            <a:cxnLst/>
            <a:rect l="l" t="t" r="r" b="b"/>
            <a:pathLst>
              <a:path w="1106817" h="1093082">
                <a:moveTo>
                  <a:pt x="0" y="0"/>
                </a:moveTo>
                <a:lnTo>
                  <a:pt x="1106816" y="0"/>
                </a:lnTo>
                <a:lnTo>
                  <a:pt x="1106816" y="1093082"/>
                </a:lnTo>
                <a:lnTo>
                  <a:pt x="0" y="109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05456" y="8636577"/>
            <a:ext cx="1106817" cy="1026573"/>
          </a:xfrm>
          <a:custGeom>
            <a:avLst/>
            <a:gdLst/>
            <a:ahLst/>
            <a:cxnLst/>
            <a:rect l="l" t="t" r="r" b="b"/>
            <a:pathLst>
              <a:path w="1106817" h="1026573">
                <a:moveTo>
                  <a:pt x="0" y="0"/>
                </a:moveTo>
                <a:lnTo>
                  <a:pt x="1106816" y="0"/>
                </a:lnTo>
                <a:lnTo>
                  <a:pt x="1106816" y="1026573"/>
                </a:lnTo>
                <a:lnTo>
                  <a:pt x="0" y="1026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9055" y="6759791"/>
            <a:ext cx="1191571" cy="1009935"/>
          </a:xfrm>
          <a:custGeom>
            <a:avLst/>
            <a:gdLst/>
            <a:ahLst/>
            <a:cxnLst/>
            <a:rect l="l" t="t" r="r" b="b"/>
            <a:pathLst>
              <a:path w="1191571" h="1009935">
                <a:moveTo>
                  <a:pt x="0" y="0"/>
                </a:moveTo>
                <a:lnTo>
                  <a:pt x="1191572" y="0"/>
                </a:lnTo>
                <a:lnTo>
                  <a:pt x="1191572" y="1009934"/>
                </a:lnTo>
                <a:lnTo>
                  <a:pt x="0" y="1009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317" t="-8238" r="-87610" b="-1206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93900" y="4105271"/>
            <a:ext cx="1742023" cy="1742023"/>
          </a:xfrm>
          <a:custGeom>
            <a:avLst/>
            <a:gdLst/>
            <a:ahLst/>
            <a:cxnLst/>
            <a:rect l="l" t="t" r="r" b="b"/>
            <a:pathLst>
              <a:path w="1742023" h="1742023">
                <a:moveTo>
                  <a:pt x="0" y="0"/>
                </a:moveTo>
                <a:lnTo>
                  <a:pt x="1742023" y="0"/>
                </a:lnTo>
                <a:lnTo>
                  <a:pt x="1742023" y="1742023"/>
                </a:lnTo>
                <a:lnTo>
                  <a:pt x="0" y="17420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2990" y="1219904"/>
            <a:ext cx="8047831" cy="142083"/>
            <a:chOff x="0" y="0"/>
            <a:chExt cx="2650697" cy="46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0698" cy="46798"/>
            </a:xfrm>
            <a:custGeom>
              <a:avLst/>
              <a:gdLst/>
              <a:ahLst/>
              <a:cxnLst/>
              <a:rect l="l" t="t" r="r" b="b"/>
              <a:pathLst>
                <a:path w="2650698" h="46798">
                  <a:moveTo>
                    <a:pt x="0" y="0"/>
                  </a:moveTo>
                  <a:lnTo>
                    <a:pt x="2650698" y="0"/>
                  </a:lnTo>
                  <a:lnTo>
                    <a:pt x="2650698" y="46798"/>
                  </a:lnTo>
                  <a:lnTo>
                    <a:pt x="0" y="46798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650697" cy="46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233" y="6580241"/>
            <a:ext cx="11843201" cy="47625"/>
            <a:chOff x="0" y="0"/>
            <a:chExt cx="3900770" cy="15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00770" cy="15686"/>
            </a:xfrm>
            <a:custGeom>
              <a:avLst/>
              <a:gdLst/>
              <a:ahLst/>
              <a:cxnLst/>
              <a:rect l="l" t="t" r="r" b="b"/>
              <a:pathLst>
                <a:path w="3900770" h="15686">
                  <a:moveTo>
                    <a:pt x="0" y="0"/>
                  </a:moveTo>
                  <a:lnTo>
                    <a:pt x="3900770" y="0"/>
                  </a:lnTo>
                  <a:lnTo>
                    <a:pt x="3900770" y="15686"/>
                  </a:lnTo>
                  <a:lnTo>
                    <a:pt x="0" y="15686"/>
                  </a:lnTo>
                  <a:close/>
                </a:path>
              </a:pathLst>
            </a:custGeom>
            <a:solidFill>
              <a:srgbClr val="E7AF5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900770" cy="1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937455" y="6937402"/>
            <a:ext cx="1094991" cy="1094991"/>
          </a:xfrm>
          <a:custGeom>
            <a:avLst/>
            <a:gdLst/>
            <a:ahLst/>
            <a:cxnLst/>
            <a:rect l="l" t="t" r="r" b="b"/>
            <a:pathLst>
              <a:path w="1094991" h="1094991">
                <a:moveTo>
                  <a:pt x="0" y="0"/>
                </a:moveTo>
                <a:lnTo>
                  <a:pt x="1094991" y="0"/>
                </a:lnTo>
                <a:lnTo>
                  <a:pt x="1094991" y="1094991"/>
                </a:lnTo>
                <a:lnTo>
                  <a:pt x="0" y="1094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37455" y="8542499"/>
            <a:ext cx="1094991" cy="1094991"/>
          </a:xfrm>
          <a:custGeom>
            <a:avLst/>
            <a:gdLst/>
            <a:ahLst/>
            <a:cxnLst/>
            <a:rect l="l" t="t" r="r" b="b"/>
            <a:pathLst>
              <a:path w="1094991" h="1094991">
                <a:moveTo>
                  <a:pt x="0" y="0"/>
                </a:moveTo>
                <a:lnTo>
                  <a:pt x="1094991" y="0"/>
                </a:lnTo>
                <a:lnTo>
                  <a:pt x="1094991" y="1094992"/>
                </a:lnTo>
                <a:lnTo>
                  <a:pt x="0" y="10949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2498412"/>
            <a:ext cx="6600875" cy="2645088"/>
          </a:xfrm>
          <a:custGeom>
            <a:avLst/>
            <a:gdLst/>
            <a:ahLst/>
            <a:cxnLst/>
            <a:rect l="l" t="t" r="r" b="b"/>
            <a:pathLst>
              <a:path w="6600875" h="2645088">
                <a:moveTo>
                  <a:pt x="0" y="0"/>
                </a:moveTo>
                <a:lnTo>
                  <a:pt x="6600875" y="0"/>
                </a:lnTo>
                <a:lnTo>
                  <a:pt x="6600875" y="2645088"/>
                </a:lnTo>
                <a:lnTo>
                  <a:pt x="0" y="26450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60063" b="-230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2990" y="204539"/>
            <a:ext cx="10991922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b="1" spc="-215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SELECTION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48215" y="2978876"/>
            <a:ext cx="2668613" cy="72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</a:pPr>
            <a:r>
              <a:rPr lang="en-US" sz="2584" b="1" spc="-77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 REGRESSOR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49272" y="7861327"/>
            <a:ext cx="2545767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</a:pPr>
            <a:r>
              <a:rPr lang="en-US" sz="2000" b="1" spc="-60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RANDOM FOREST REGRESSOR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80894" y="9348112"/>
            <a:ext cx="2527894" cy="56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</a:pPr>
            <a:r>
              <a:rPr lang="en-US" sz="2000" b="1" spc="-60">
                <a:solidFill>
                  <a:srgbClr val="353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KN-NEIGHBOR REGRESSOR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40781" y="3938053"/>
            <a:ext cx="2571829" cy="20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774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CV SCORE:</a:t>
            </a:r>
          </a:p>
          <a:p>
            <a:pPr algn="ctr">
              <a:lnSpc>
                <a:spcPts val="3329"/>
              </a:lnSpc>
            </a:pPr>
            <a:r>
              <a:rPr lang="en-US" sz="2774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$</a:t>
            </a:r>
            <a:r>
              <a:rPr lang="en-US" sz="2774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38674</a:t>
            </a:r>
          </a:p>
          <a:p>
            <a:pPr algn="ctr">
              <a:lnSpc>
                <a:spcPts val="3329"/>
              </a:lnSpc>
            </a:pPr>
            <a:r>
              <a:rPr lang="en-US" sz="2774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$</a:t>
            </a:r>
            <a:r>
              <a:rPr lang="en-US" sz="2774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25911</a:t>
            </a:r>
          </a:p>
          <a:p>
            <a:pPr algn="ctr">
              <a:lnSpc>
                <a:spcPts val="3329"/>
              </a:lnSpc>
            </a:pPr>
            <a:r>
              <a:rPr lang="en-US" sz="2774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2774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15.46 %</a:t>
            </a:r>
          </a:p>
          <a:p>
            <a:pPr algn="ctr">
              <a:lnSpc>
                <a:spcPts val="3329"/>
              </a:lnSpc>
              <a:spcBef>
                <a:spcPct val="0"/>
              </a:spcBef>
            </a:pPr>
            <a:endParaRPr lang="en-US" sz="2774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77538" y="6927877"/>
            <a:ext cx="185618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CV SCORE: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$39358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$26171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15.56%</a:t>
            </a:r>
          </a:p>
          <a:p>
            <a:pPr algn="ctr">
              <a:lnSpc>
                <a:spcPts val="2400"/>
              </a:lnSpc>
            </a:pPr>
            <a:endParaRPr lang="en-US" sz="2000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706411" y="8532974"/>
            <a:ext cx="180305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CV SCORE: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RMSE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$50512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MAE = $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35682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53155"/>
                </a:solidFill>
                <a:latin typeface="DM Sans"/>
                <a:ea typeface="DM Sans"/>
                <a:cs typeface="DM Sans"/>
                <a:sym typeface="DM Sans"/>
              </a:rPr>
              <a:t>MAPE = </a:t>
            </a:r>
            <a:r>
              <a:rPr lang="en-US" sz="2000" b="1">
                <a:solidFill>
                  <a:srgbClr val="353155"/>
                </a:solidFill>
                <a:latin typeface="DM Sans Bold"/>
                <a:ea typeface="DM Sans Bold"/>
                <a:cs typeface="DM Sans Bold"/>
                <a:sym typeface="DM Sans Bold"/>
              </a:rPr>
              <a:t>21.05%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 b="1">
              <a:solidFill>
                <a:srgbClr val="35315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Freeform 28"/>
          <p:cNvSpPr/>
          <p:nvPr/>
        </p:nvSpPr>
        <p:spPr>
          <a:xfrm rot="-5400000">
            <a:off x="532522" y="9270223"/>
            <a:ext cx="435626" cy="1150206"/>
          </a:xfrm>
          <a:custGeom>
            <a:avLst/>
            <a:gdLst/>
            <a:ahLst/>
            <a:cxnLst/>
            <a:rect l="l" t="t" r="r" b="b"/>
            <a:pathLst>
              <a:path w="435626" h="1150206">
                <a:moveTo>
                  <a:pt x="0" y="0"/>
                </a:moveTo>
                <a:lnTo>
                  <a:pt x="435627" y="0"/>
                </a:lnTo>
                <a:lnTo>
                  <a:pt x="435627" y="1150206"/>
                </a:lnTo>
                <a:lnTo>
                  <a:pt x="0" y="1150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1730</Words>
  <Application>Microsoft Office PowerPoint</Application>
  <PresentationFormat>Custom</PresentationFormat>
  <Paragraphs>197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DM Sans Bold Italics</vt:lpstr>
      <vt:lpstr>Consolas</vt:lpstr>
      <vt:lpstr>Arial</vt:lpstr>
      <vt:lpstr>Open Sauce Bold</vt:lpstr>
      <vt:lpstr>DM Sans Bold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Zainie Rizal</cp:lastModifiedBy>
  <cp:revision>3</cp:revision>
  <dcterms:created xsi:type="dcterms:W3CDTF">2006-08-16T00:00:00Z</dcterms:created>
  <dcterms:modified xsi:type="dcterms:W3CDTF">2025-02-23T16:09:17Z</dcterms:modified>
  <dc:identifier>DAGfPXERI0s</dc:identifier>
</cp:coreProperties>
</file>